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300" r:id="rId4"/>
    <p:sldId id="301" r:id="rId5"/>
    <p:sldId id="267" r:id="rId6"/>
    <p:sldId id="302" r:id="rId7"/>
    <p:sldId id="312" r:id="rId8"/>
    <p:sldId id="316" r:id="rId9"/>
    <p:sldId id="265" r:id="rId10"/>
    <p:sldId id="266" r:id="rId11"/>
    <p:sldId id="269" r:id="rId12"/>
    <p:sldId id="271" r:id="rId13"/>
    <p:sldId id="306" r:id="rId14"/>
    <p:sldId id="277" r:id="rId15"/>
    <p:sldId id="303" r:id="rId16"/>
    <p:sldId id="307" r:id="rId17"/>
    <p:sldId id="292" r:id="rId18"/>
    <p:sldId id="290" r:id="rId19"/>
    <p:sldId id="314" r:id="rId20"/>
    <p:sldId id="315" r:id="rId21"/>
    <p:sldId id="308" r:id="rId22"/>
    <p:sldId id="309" r:id="rId23"/>
    <p:sldId id="310" r:id="rId24"/>
    <p:sldId id="311" r:id="rId25"/>
    <p:sldId id="313" r:id="rId26"/>
    <p:sldId id="304" r:id="rId27"/>
    <p:sldId id="317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2814" y="-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370C0-8F23-4A57-84D0-904B8FB33B14}" type="doc">
      <dgm:prSet loTypeId="urn:microsoft.com/office/officeart/2005/8/layout/gear1" loCatId="process" qsTypeId="urn:microsoft.com/office/officeart/2005/8/quickstyle/3d3" qsCatId="3D" csTypeId="urn:microsoft.com/office/officeart/2005/8/colors/accent5_4" csCatId="accent5" phldr="1"/>
      <dgm:spPr/>
    </dgm:pt>
    <dgm:pt modelId="{9578C87E-1693-4617-A3F0-78CED61CA8F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dirty="0">
            <a:latin typeface="+mn-lt"/>
          </a:endParaRPr>
        </a:p>
      </dgm:t>
    </dgm:pt>
    <dgm:pt modelId="{5653C612-046F-4E65-9680-933F4DD629E8}" type="par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94C2082-64D5-4882-8AE4-CBC06965189B}" type="sib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5B5BBC62-C3B4-41B2-9DBD-F283AAB359C5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dirty="0">
            <a:latin typeface="+mn-lt"/>
          </a:endParaRPr>
        </a:p>
      </dgm:t>
    </dgm:pt>
    <dgm:pt modelId="{F303D9F1-EB63-4078-9C61-1A426377BFD9}" type="par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F553C35-64ED-4ABC-9E9E-DACDF60A3A6D}" type="sib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76CE52A-1E89-42C5-8A26-FB321C889C9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dirty="0">
            <a:latin typeface="+mn-lt"/>
          </a:endParaRPr>
        </a:p>
      </dgm:t>
    </dgm:pt>
    <dgm:pt modelId="{787E6D0F-5934-42F0-B6D2-0260CE0F0126}" type="par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EC66FA76-9377-43DA-A15A-88E8E9489D9A}" type="sib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CAD6176F-E1B4-40EE-9A50-9B9B9754C590}" type="pres">
      <dgm:prSet presAssocID="{E3A370C0-8F23-4A57-84D0-904B8FB33B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2F48B9-45CB-4146-9E0D-1934C846FBEA}" type="pres">
      <dgm:prSet presAssocID="{9578C87E-1693-4617-A3F0-78CED61CA8F4}" presName="gear1" presStyleLbl="node1" presStyleIdx="0" presStyleCnt="3" custLinFactNeighborX="64" custLinFactNeighborY="1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31355-EDA5-4637-945F-78790D58800E}" type="pres">
      <dgm:prSet presAssocID="{9578C87E-1693-4617-A3F0-78CED61CA8F4}" presName="gear1srcNode" presStyleLbl="node1" presStyleIdx="0" presStyleCnt="3"/>
      <dgm:spPr/>
      <dgm:t>
        <a:bodyPr/>
        <a:lstStyle/>
        <a:p>
          <a:endParaRPr lang="ru-RU"/>
        </a:p>
      </dgm:t>
    </dgm:pt>
    <dgm:pt modelId="{7B3CE53D-9ABB-46F0-B1E0-FA8D29B08E82}" type="pres">
      <dgm:prSet presAssocID="{9578C87E-1693-4617-A3F0-78CED61CA8F4}" presName="gear1dstNode" presStyleLbl="node1" presStyleIdx="0" presStyleCnt="3"/>
      <dgm:spPr/>
      <dgm:t>
        <a:bodyPr/>
        <a:lstStyle/>
        <a:p>
          <a:endParaRPr lang="ru-RU"/>
        </a:p>
      </dgm:t>
    </dgm:pt>
    <dgm:pt modelId="{52EA010F-4566-4260-803B-A52B23AB7991}" type="pres">
      <dgm:prSet presAssocID="{5B5BBC62-C3B4-41B2-9DBD-F283AAB359C5}" presName="gear2" presStyleLbl="node1" presStyleIdx="1" presStyleCnt="3" custScaleX="1203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F235A-6AA0-4F08-BD51-D98E066B7386}" type="pres">
      <dgm:prSet presAssocID="{5B5BBC62-C3B4-41B2-9DBD-F283AAB359C5}" presName="gear2srcNode" presStyleLbl="node1" presStyleIdx="1" presStyleCnt="3"/>
      <dgm:spPr/>
      <dgm:t>
        <a:bodyPr/>
        <a:lstStyle/>
        <a:p>
          <a:endParaRPr lang="ru-RU"/>
        </a:p>
      </dgm:t>
    </dgm:pt>
    <dgm:pt modelId="{C3639DA5-DC28-4BD9-B2CC-F335E96912BC}" type="pres">
      <dgm:prSet presAssocID="{5B5BBC62-C3B4-41B2-9DBD-F283AAB359C5}" presName="gear2dstNode" presStyleLbl="node1" presStyleIdx="1" presStyleCnt="3"/>
      <dgm:spPr/>
      <dgm:t>
        <a:bodyPr/>
        <a:lstStyle/>
        <a:p>
          <a:endParaRPr lang="ru-RU"/>
        </a:p>
      </dgm:t>
    </dgm:pt>
    <dgm:pt modelId="{A6541F4F-29E5-450B-A1BE-08AF34EBBF51}" type="pres">
      <dgm:prSet presAssocID="{776CE52A-1E89-42C5-8A26-FB321C889C94}" presName="gear3" presStyleLbl="node1" presStyleIdx="2" presStyleCnt="3"/>
      <dgm:spPr/>
      <dgm:t>
        <a:bodyPr/>
        <a:lstStyle/>
        <a:p>
          <a:endParaRPr lang="ru-RU"/>
        </a:p>
      </dgm:t>
    </dgm:pt>
    <dgm:pt modelId="{CA6B7097-AE94-41DA-90E8-852D27E42A2B}" type="pres">
      <dgm:prSet presAssocID="{776CE52A-1E89-42C5-8A26-FB321C889C9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7AE6-95B1-469B-808A-997B9E9DFDD5}" type="pres">
      <dgm:prSet presAssocID="{776CE52A-1E89-42C5-8A26-FB321C889C94}" presName="gear3srcNode" presStyleLbl="node1" presStyleIdx="2" presStyleCnt="3"/>
      <dgm:spPr/>
      <dgm:t>
        <a:bodyPr/>
        <a:lstStyle/>
        <a:p>
          <a:endParaRPr lang="ru-RU"/>
        </a:p>
      </dgm:t>
    </dgm:pt>
    <dgm:pt modelId="{28097E9F-A515-4D98-A03B-494B94D6321E}" type="pres">
      <dgm:prSet presAssocID="{776CE52A-1E89-42C5-8A26-FB321C889C94}" presName="gear3dstNode" presStyleLbl="node1" presStyleIdx="2" presStyleCnt="3"/>
      <dgm:spPr/>
      <dgm:t>
        <a:bodyPr/>
        <a:lstStyle/>
        <a:p>
          <a:endParaRPr lang="ru-RU"/>
        </a:p>
      </dgm:t>
    </dgm:pt>
    <dgm:pt modelId="{F751330A-65EE-4F18-99FA-B396294D17CD}" type="pres">
      <dgm:prSet presAssocID="{794C2082-64D5-4882-8AE4-CBC06965189B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6D14047-C886-47BD-A69D-F7C3FFB2C7BD}" type="pres">
      <dgm:prSet presAssocID="{7F553C35-64ED-4ABC-9E9E-DACDF60A3A6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EE99C4B-4985-4587-9747-835E2F5585AF}" type="pres">
      <dgm:prSet presAssocID="{EC66FA76-9377-43DA-A15A-88E8E9489D9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07F4EC3-F19E-4D9A-BBB3-3AEF91503559}" type="presOf" srcId="{EC66FA76-9377-43DA-A15A-88E8E9489D9A}" destId="{CEE99C4B-4985-4587-9747-835E2F5585AF}" srcOrd="0" destOrd="0" presId="urn:microsoft.com/office/officeart/2005/8/layout/gear1"/>
    <dgm:cxn modelId="{DB234754-FF13-48E5-AFB1-9BE3F4D76B85}" srcId="{E3A370C0-8F23-4A57-84D0-904B8FB33B14}" destId="{5B5BBC62-C3B4-41B2-9DBD-F283AAB359C5}" srcOrd="1" destOrd="0" parTransId="{F303D9F1-EB63-4078-9C61-1A426377BFD9}" sibTransId="{7F553C35-64ED-4ABC-9E9E-DACDF60A3A6D}"/>
    <dgm:cxn modelId="{78900896-8C35-410C-BA0E-08250C2C99B3}" type="presOf" srcId="{776CE52A-1E89-42C5-8A26-FB321C889C94}" destId="{A6541F4F-29E5-450B-A1BE-08AF34EBBF51}" srcOrd="0" destOrd="0" presId="urn:microsoft.com/office/officeart/2005/8/layout/gear1"/>
    <dgm:cxn modelId="{CDDF4C34-244A-4415-AF09-19C91EEAA91C}" type="presOf" srcId="{5B5BBC62-C3B4-41B2-9DBD-F283AAB359C5}" destId="{C3639DA5-DC28-4BD9-B2CC-F335E96912BC}" srcOrd="2" destOrd="0" presId="urn:microsoft.com/office/officeart/2005/8/layout/gear1"/>
    <dgm:cxn modelId="{EDFB31BA-A830-41C4-B2A3-774AC0084459}" type="presOf" srcId="{776CE52A-1E89-42C5-8A26-FB321C889C94}" destId="{CA6B7097-AE94-41DA-90E8-852D27E42A2B}" srcOrd="1" destOrd="0" presId="urn:microsoft.com/office/officeart/2005/8/layout/gear1"/>
    <dgm:cxn modelId="{4E34F2E3-F270-4B01-92DB-16127EAE05DF}" type="presOf" srcId="{7F553C35-64ED-4ABC-9E9E-DACDF60A3A6D}" destId="{C6D14047-C886-47BD-A69D-F7C3FFB2C7BD}" srcOrd="0" destOrd="0" presId="urn:microsoft.com/office/officeart/2005/8/layout/gear1"/>
    <dgm:cxn modelId="{978EBAAD-D088-4559-B62D-6BC1B928C17A}" type="presOf" srcId="{9578C87E-1693-4617-A3F0-78CED61CA8F4}" destId="{212F48B9-45CB-4146-9E0D-1934C846FBEA}" srcOrd="0" destOrd="0" presId="urn:microsoft.com/office/officeart/2005/8/layout/gear1"/>
    <dgm:cxn modelId="{15124C61-CEA8-4310-B6D1-AC5EE8778DAE}" srcId="{E3A370C0-8F23-4A57-84D0-904B8FB33B14}" destId="{9578C87E-1693-4617-A3F0-78CED61CA8F4}" srcOrd="0" destOrd="0" parTransId="{5653C612-046F-4E65-9680-933F4DD629E8}" sibTransId="{794C2082-64D5-4882-8AE4-CBC06965189B}"/>
    <dgm:cxn modelId="{38575D8A-6EC1-4BAD-AAA9-EBAC54A857FB}" type="presOf" srcId="{9578C87E-1693-4617-A3F0-78CED61CA8F4}" destId="{7B3CE53D-9ABB-46F0-B1E0-FA8D29B08E82}" srcOrd="2" destOrd="0" presId="urn:microsoft.com/office/officeart/2005/8/layout/gear1"/>
    <dgm:cxn modelId="{8E36E169-445F-4A50-8650-87F5049D8A9A}" type="presOf" srcId="{5B5BBC62-C3B4-41B2-9DBD-F283AAB359C5}" destId="{BA6F235A-6AA0-4F08-BD51-D98E066B7386}" srcOrd="1" destOrd="0" presId="urn:microsoft.com/office/officeart/2005/8/layout/gear1"/>
    <dgm:cxn modelId="{501F7583-C4B6-4C8B-9D66-CC0D708C1DED}" type="presOf" srcId="{5B5BBC62-C3B4-41B2-9DBD-F283AAB359C5}" destId="{52EA010F-4566-4260-803B-A52B23AB7991}" srcOrd="0" destOrd="0" presId="urn:microsoft.com/office/officeart/2005/8/layout/gear1"/>
    <dgm:cxn modelId="{30578BA8-8AE7-4ABE-AD20-1FBFDA97FD56}" srcId="{E3A370C0-8F23-4A57-84D0-904B8FB33B14}" destId="{776CE52A-1E89-42C5-8A26-FB321C889C94}" srcOrd="2" destOrd="0" parTransId="{787E6D0F-5934-42F0-B6D2-0260CE0F0126}" sibTransId="{EC66FA76-9377-43DA-A15A-88E8E9489D9A}"/>
    <dgm:cxn modelId="{A18682B5-E395-4CFE-916C-F7B7AC20E9D8}" type="presOf" srcId="{776CE52A-1E89-42C5-8A26-FB321C889C94}" destId="{C8427AE6-95B1-469B-808A-997B9E9DFDD5}" srcOrd="2" destOrd="0" presId="urn:microsoft.com/office/officeart/2005/8/layout/gear1"/>
    <dgm:cxn modelId="{F99F0415-84FE-4BDD-9241-0E368D7DEB00}" type="presOf" srcId="{9578C87E-1693-4617-A3F0-78CED61CA8F4}" destId="{C3631355-EDA5-4637-945F-78790D58800E}" srcOrd="1" destOrd="0" presId="urn:microsoft.com/office/officeart/2005/8/layout/gear1"/>
    <dgm:cxn modelId="{D6BBF298-7E4E-43B9-B23E-DD5E426AA0EF}" type="presOf" srcId="{E3A370C0-8F23-4A57-84D0-904B8FB33B14}" destId="{CAD6176F-E1B4-40EE-9A50-9B9B9754C590}" srcOrd="0" destOrd="0" presId="urn:microsoft.com/office/officeart/2005/8/layout/gear1"/>
    <dgm:cxn modelId="{ECB2F9D0-273A-47F6-A0AC-BD0BAD910A9B}" type="presOf" srcId="{776CE52A-1E89-42C5-8A26-FB321C889C94}" destId="{28097E9F-A515-4D98-A03B-494B94D6321E}" srcOrd="3" destOrd="0" presId="urn:microsoft.com/office/officeart/2005/8/layout/gear1"/>
    <dgm:cxn modelId="{CA8D0822-8016-4712-987C-51B39EF1106F}" type="presOf" srcId="{794C2082-64D5-4882-8AE4-CBC06965189B}" destId="{F751330A-65EE-4F18-99FA-B396294D17CD}" srcOrd="0" destOrd="0" presId="urn:microsoft.com/office/officeart/2005/8/layout/gear1"/>
    <dgm:cxn modelId="{37DE9088-1629-43AA-BBB0-7FF6AF1F17AD}" type="presParOf" srcId="{CAD6176F-E1B4-40EE-9A50-9B9B9754C590}" destId="{212F48B9-45CB-4146-9E0D-1934C846FBEA}" srcOrd="0" destOrd="0" presId="urn:microsoft.com/office/officeart/2005/8/layout/gear1"/>
    <dgm:cxn modelId="{DEBE8CA5-7CA0-47EA-A444-D447CA121073}" type="presParOf" srcId="{CAD6176F-E1B4-40EE-9A50-9B9B9754C590}" destId="{C3631355-EDA5-4637-945F-78790D58800E}" srcOrd="1" destOrd="0" presId="urn:microsoft.com/office/officeart/2005/8/layout/gear1"/>
    <dgm:cxn modelId="{38ADCBC9-9FB8-436E-9DF1-B9FE4DE8B769}" type="presParOf" srcId="{CAD6176F-E1B4-40EE-9A50-9B9B9754C590}" destId="{7B3CE53D-9ABB-46F0-B1E0-FA8D29B08E82}" srcOrd="2" destOrd="0" presId="urn:microsoft.com/office/officeart/2005/8/layout/gear1"/>
    <dgm:cxn modelId="{40DAF4AB-BF87-4451-BE3F-8C50417F24CA}" type="presParOf" srcId="{CAD6176F-E1B4-40EE-9A50-9B9B9754C590}" destId="{52EA010F-4566-4260-803B-A52B23AB7991}" srcOrd="3" destOrd="0" presId="urn:microsoft.com/office/officeart/2005/8/layout/gear1"/>
    <dgm:cxn modelId="{C3ACB341-C8FB-423C-B65E-92ABCE9211CB}" type="presParOf" srcId="{CAD6176F-E1B4-40EE-9A50-9B9B9754C590}" destId="{BA6F235A-6AA0-4F08-BD51-D98E066B7386}" srcOrd="4" destOrd="0" presId="urn:microsoft.com/office/officeart/2005/8/layout/gear1"/>
    <dgm:cxn modelId="{A17D3951-E634-4F6E-B083-7E760877417F}" type="presParOf" srcId="{CAD6176F-E1B4-40EE-9A50-9B9B9754C590}" destId="{C3639DA5-DC28-4BD9-B2CC-F335E96912BC}" srcOrd="5" destOrd="0" presId="urn:microsoft.com/office/officeart/2005/8/layout/gear1"/>
    <dgm:cxn modelId="{6623A2F7-942F-47D2-A33A-2A9985D10207}" type="presParOf" srcId="{CAD6176F-E1B4-40EE-9A50-9B9B9754C590}" destId="{A6541F4F-29E5-450B-A1BE-08AF34EBBF51}" srcOrd="6" destOrd="0" presId="urn:microsoft.com/office/officeart/2005/8/layout/gear1"/>
    <dgm:cxn modelId="{3B8EF16F-A714-43F7-AC21-B1BB49CDBB3F}" type="presParOf" srcId="{CAD6176F-E1B4-40EE-9A50-9B9B9754C590}" destId="{CA6B7097-AE94-41DA-90E8-852D27E42A2B}" srcOrd="7" destOrd="0" presId="urn:microsoft.com/office/officeart/2005/8/layout/gear1"/>
    <dgm:cxn modelId="{BFB8A841-F156-4D61-834A-1F402DFCF6F4}" type="presParOf" srcId="{CAD6176F-E1B4-40EE-9A50-9B9B9754C590}" destId="{C8427AE6-95B1-469B-808A-997B9E9DFDD5}" srcOrd="8" destOrd="0" presId="urn:microsoft.com/office/officeart/2005/8/layout/gear1"/>
    <dgm:cxn modelId="{155AA859-25D1-4560-AAFD-4D2DB89F60C3}" type="presParOf" srcId="{CAD6176F-E1B4-40EE-9A50-9B9B9754C590}" destId="{28097E9F-A515-4D98-A03B-494B94D6321E}" srcOrd="9" destOrd="0" presId="urn:microsoft.com/office/officeart/2005/8/layout/gear1"/>
    <dgm:cxn modelId="{526506C9-E961-48CC-A2F9-163B9FD3C756}" type="presParOf" srcId="{CAD6176F-E1B4-40EE-9A50-9B9B9754C590}" destId="{F751330A-65EE-4F18-99FA-B396294D17CD}" srcOrd="10" destOrd="0" presId="urn:microsoft.com/office/officeart/2005/8/layout/gear1"/>
    <dgm:cxn modelId="{1A7CC728-FA8F-43C3-B803-C5D8968E8328}" type="presParOf" srcId="{CAD6176F-E1B4-40EE-9A50-9B9B9754C590}" destId="{C6D14047-C886-47BD-A69D-F7C3FFB2C7BD}" srcOrd="11" destOrd="0" presId="urn:microsoft.com/office/officeart/2005/8/layout/gear1"/>
    <dgm:cxn modelId="{B566FB4E-6F03-4789-839A-1D4B5DA813E7}" type="presParOf" srcId="{CAD6176F-E1B4-40EE-9A50-9B9B9754C590}" destId="{CEE99C4B-4985-4587-9747-835E2F5585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48B9-45CB-4146-9E0D-1934C846FBEA}">
      <dsp:nvSpPr>
        <dsp:cNvPr id="0" name=""/>
        <dsp:cNvSpPr/>
      </dsp:nvSpPr>
      <dsp:spPr>
        <a:xfrm>
          <a:off x="2337350" y="1613965"/>
          <a:ext cx="1972623" cy="1972623"/>
        </a:xfrm>
        <a:prstGeom prst="gear9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kern="1200" dirty="0">
            <a:latin typeface="+mn-lt"/>
          </a:endParaRPr>
        </a:p>
      </dsp:txBody>
      <dsp:txXfrm>
        <a:off x="2733935" y="2076043"/>
        <a:ext cx="1179453" cy="1013968"/>
      </dsp:txXfrm>
    </dsp:sp>
    <dsp:sp modelId="{52EA010F-4566-4260-803B-A52B23AB7991}">
      <dsp:nvSpPr>
        <dsp:cNvPr id="0" name=""/>
        <dsp:cNvSpPr/>
      </dsp:nvSpPr>
      <dsp:spPr>
        <a:xfrm>
          <a:off x="1042548" y="1147708"/>
          <a:ext cx="1726297" cy="1434635"/>
        </a:xfrm>
        <a:prstGeom prst="gear6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kern="1200" dirty="0">
            <a:latin typeface="+mn-lt"/>
          </a:endParaRPr>
        </a:p>
      </dsp:txBody>
      <dsp:txXfrm>
        <a:off x="1446118" y="1511065"/>
        <a:ext cx="919157" cy="707921"/>
      </dsp:txXfrm>
    </dsp:sp>
    <dsp:sp modelId="{A6541F4F-29E5-450B-A1BE-08AF34EBBF51}">
      <dsp:nvSpPr>
        <dsp:cNvPr id="0" name=""/>
        <dsp:cNvSpPr/>
      </dsp:nvSpPr>
      <dsp:spPr>
        <a:xfrm rot="20700000">
          <a:off x="1991921" y="157956"/>
          <a:ext cx="1405650" cy="1405650"/>
        </a:xfrm>
        <a:prstGeom prst="gear6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kern="1200" dirty="0">
            <a:latin typeface="+mn-lt"/>
          </a:endParaRPr>
        </a:p>
      </dsp:txBody>
      <dsp:txXfrm rot="-20700000">
        <a:off x="2300221" y="466256"/>
        <a:ext cx="789049" cy="789049"/>
      </dsp:txXfrm>
    </dsp:sp>
    <dsp:sp modelId="{F751330A-65EE-4F18-99FA-B396294D17CD}">
      <dsp:nvSpPr>
        <dsp:cNvPr id="0" name=""/>
        <dsp:cNvSpPr/>
      </dsp:nvSpPr>
      <dsp:spPr>
        <a:xfrm>
          <a:off x="2177849" y="1320010"/>
          <a:ext cx="2524958" cy="2524958"/>
        </a:xfrm>
        <a:prstGeom prst="circularArrow">
          <a:avLst>
            <a:gd name="adj1" fmla="val 4687"/>
            <a:gd name="adj2" fmla="val 299029"/>
            <a:gd name="adj3" fmla="val 2499822"/>
            <a:gd name="adj4" fmla="val 15896943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4047-C886-47BD-A69D-F7C3FFB2C7BD}">
      <dsp:nvSpPr>
        <dsp:cNvPr id="0" name=""/>
        <dsp:cNvSpPr/>
      </dsp:nvSpPr>
      <dsp:spPr>
        <a:xfrm>
          <a:off x="934307" y="832885"/>
          <a:ext cx="1834540" cy="18345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99C4B-4985-4587-9747-835E2F5585AF}">
      <dsp:nvSpPr>
        <dsp:cNvPr id="0" name=""/>
        <dsp:cNvSpPr/>
      </dsp:nvSpPr>
      <dsp:spPr>
        <a:xfrm>
          <a:off x="1666780" y="-147325"/>
          <a:ext cx="1978003" cy="19780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AB5E4-9666-4216-B3E8-EADA09A797E3}" type="datetimeFigureOut">
              <a:rPr lang="uk-UA" smtClean="0"/>
              <a:t>26.08.2023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A1A67-3CA0-4710-B4BE-78828827B7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0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3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3"/>
          <p:cNvSpPr txBox="1">
            <a:spLocks noGrp="1"/>
          </p:cNvSpPr>
          <p:nvPr>
            <p:ph type="dt" idx="10"/>
          </p:nvPr>
        </p:nvSpPr>
        <p:spPr>
          <a:xfrm>
            <a:off x="457200" y="624524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5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2" b="26617"/>
          <a:stretch/>
        </p:blipFill>
        <p:spPr>
          <a:xfrm>
            <a:off x="1" y="5244353"/>
            <a:ext cx="9160758" cy="1627094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0" y="5244353"/>
            <a:ext cx="9160759" cy="16270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ua/legislation/Ser_osv/96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ua/legislation/Ser_osv/96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772-09#Tex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zakon.rada.gov.ua/laws/show/z0651-10#Tex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hyperlink" Target="https://cprvmr.edu.vn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storage/app/media/zagalna%20serednya/Navchalni.prohramy/2021/14.07/Model.navch.prohr.5-9.klas.NUSH-poetap.z.2022/Fiz.kult.5-6.kl.Pedan.ta.in.22.08.2022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osvita/zagalna-serednya-osvita/navchalni-programi/navchalni-programi-dlya-10-11-klasiv" TargetMode="External"/><Relationship Id="rId2" Type="http://schemas.openxmlformats.org/officeDocument/2006/relationships/hyperlink" Target="https://mon.gov.ua/storage/app/media/zagalna%20serednya/programy-5-9-klas/2022/08/15/navchalna.programa-2022.fizichna-kultura-6-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28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06" y="0"/>
            <a:ext cx="2538294" cy="247536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88860" cy="24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5315916"/>
            <a:ext cx="489654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 </a:t>
            </a:r>
            <a:r>
              <a:rPr lang="uk-UA" altLang="ko-KR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ko-KR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Альона</a:t>
            </a:r>
            <a:r>
              <a:rPr lang="uk-UA" altLang="ko-KR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ko-KR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Дідик</a:t>
            </a:r>
            <a:r>
              <a:rPr kumimoji="0" lang="uk-UA" altLang="ko-KR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КУ «ЦПРПП ВМР»</a:t>
            </a:r>
            <a:endParaRPr kumimoji="0" lang="uk-UA" altLang="ko-KR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(067) 858 61 59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didyk@galaxy.vn.ua</a:t>
            </a:r>
            <a:endParaRPr kumimoji="0" lang="en-US" altLang="ko-KR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8167" y="3095093"/>
            <a:ext cx="692766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/>
              <a:t>ФІЗИЧНА КУЛЬТУРА </a:t>
            </a:r>
          </a:p>
          <a:p>
            <a:pPr algn="ctr"/>
            <a:r>
              <a:rPr lang="uk-UA" sz="3600" b="1" dirty="0" smtClean="0"/>
              <a:t>В 2023-2024 НАВЧАЛЬНОМУ РОЦІ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341" y="202351"/>
            <a:ext cx="7792272" cy="146304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Обов’язкові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результати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навчання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освітньої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галузі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фізичної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культури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648" y="1719073"/>
            <a:ext cx="88031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FF0000"/>
                </a:solidFill>
              </a:rPr>
              <a:t>Додаток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22 Державного стандарту </a:t>
            </a:r>
            <a:r>
              <a:rPr lang="ru-RU" sz="2800" dirty="0" err="1">
                <a:solidFill>
                  <a:srgbClr val="FF0000"/>
                </a:solidFill>
              </a:rPr>
              <a:t>базової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середньої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освіти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002060"/>
                </a:solidFill>
              </a:rPr>
              <a:t>що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учень</a:t>
            </a:r>
            <a:r>
              <a:rPr lang="ru-RU" sz="2800" dirty="0">
                <a:solidFill>
                  <a:srgbClr val="002060"/>
                </a:solidFill>
              </a:rPr>
              <a:t>/</a:t>
            </a:r>
            <a:r>
              <a:rPr lang="ru-RU" sz="2800" dirty="0" err="1">
                <a:solidFill>
                  <a:srgbClr val="002060"/>
                </a:solidFill>
              </a:rPr>
              <a:t>учениця</a:t>
            </a:r>
            <a:r>
              <a:rPr lang="ru-RU" sz="2800" dirty="0">
                <a:solidFill>
                  <a:srgbClr val="002060"/>
                </a:solidFill>
              </a:rPr>
              <a:t>: – </a:t>
            </a:r>
            <a:r>
              <a:rPr lang="ru-RU" sz="2800" dirty="0" err="1">
                <a:solidFill>
                  <a:srgbClr val="002060"/>
                </a:solidFill>
              </a:rPr>
              <a:t>формує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власну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психічну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соціально-психологічну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сфери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особистості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засобами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фізичного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виховання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систематично </a:t>
            </a:r>
            <a:r>
              <a:rPr lang="ru-RU" sz="2800" dirty="0" err="1">
                <a:solidFill>
                  <a:srgbClr val="002060"/>
                </a:solidFill>
              </a:rPr>
              <a:t>займається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фізичною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культурою;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володіє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технікою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виконання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фізичних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вправ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усвідомлює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значення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фізичної</a:t>
            </a:r>
            <a:r>
              <a:rPr lang="ru-RU" sz="2800" dirty="0">
                <a:solidFill>
                  <a:srgbClr val="002060"/>
                </a:solidFill>
              </a:rPr>
              <a:t>/</a:t>
            </a:r>
            <a:r>
              <a:rPr lang="ru-RU" sz="2800" dirty="0" err="1">
                <a:solidFill>
                  <a:srgbClr val="002060"/>
                </a:solidFill>
              </a:rPr>
              <a:t>рухової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активності</a:t>
            </a:r>
            <a:r>
              <a:rPr lang="ru-RU" sz="2800" dirty="0">
                <a:solidFill>
                  <a:srgbClr val="002060"/>
                </a:solidFill>
              </a:rPr>
              <a:t> для </a:t>
            </a:r>
            <a:r>
              <a:rPr lang="ru-RU" sz="2800" dirty="0" err="1">
                <a:solidFill>
                  <a:srgbClr val="002060"/>
                </a:solidFill>
              </a:rPr>
              <a:t>підтримання</a:t>
            </a:r>
            <a:r>
              <a:rPr lang="ru-RU" sz="2800" dirty="0">
                <a:solidFill>
                  <a:srgbClr val="002060"/>
                </a:solidFill>
              </a:rPr>
              <a:t> стану </a:t>
            </a:r>
            <a:r>
              <a:rPr lang="ru-RU" sz="2800" dirty="0" err="1">
                <a:solidFill>
                  <a:srgbClr val="002060"/>
                </a:solidFill>
              </a:rPr>
              <a:t>здоров’я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задоволення</a:t>
            </a:r>
            <a:r>
              <a:rPr lang="ru-RU" sz="2800" dirty="0">
                <a:solidFill>
                  <a:srgbClr val="002060"/>
                </a:solidFill>
              </a:rPr>
              <a:t> у </a:t>
            </a:r>
            <a:r>
              <a:rPr lang="ru-RU" sz="2800" dirty="0" err="1">
                <a:solidFill>
                  <a:srgbClr val="002060"/>
                </a:solidFill>
              </a:rPr>
              <a:t>процесі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фізичного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виховання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146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705" y="142850"/>
            <a:ext cx="7232714" cy="772012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Логіка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навчального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матеріалу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36" y="1171342"/>
            <a:ext cx="83740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3600" dirty="0" err="1" smtClean="0">
                <a:solidFill>
                  <a:srgbClr val="002060"/>
                </a:solidFill>
              </a:rPr>
              <a:t>Структурована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щоб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зберегти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наступність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послідовність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вивчення</a:t>
            </a:r>
            <a:r>
              <a:rPr lang="ru-RU" sz="3600" dirty="0">
                <a:solidFill>
                  <a:srgbClr val="002060"/>
                </a:solidFill>
              </a:rPr>
              <a:t> тем </a:t>
            </a:r>
            <a:r>
              <a:rPr lang="ru-RU" sz="3600" dirty="0" err="1">
                <a:solidFill>
                  <a:srgbClr val="002060"/>
                </a:solidFill>
              </a:rPr>
              <a:t>від</a:t>
            </a:r>
            <a:r>
              <a:rPr lang="ru-RU" sz="3600" dirty="0">
                <a:solidFill>
                  <a:srgbClr val="002060"/>
                </a:solidFill>
              </a:rPr>
              <a:t> 5 до 6 </a:t>
            </a:r>
            <a:r>
              <a:rPr lang="ru-RU" sz="3600" dirty="0" err="1">
                <a:solidFill>
                  <a:srgbClr val="002060"/>
                </a:solidFill>
              </a:rPr>
              <a:t>класу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36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600" dirty="0" err="1" smtClean="0">
                <a:solidFill>
                  <a:srgbClr val="002060"/>
                </a:solidFill>
              </a:rPr>
              <a:t>Навчальна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програма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побудована</a:t>
            </a:r>
            <a:r>
              <a:rPr lang="ru-RU" sz="3600" dirty="0">
                <a:solidFill>
                  <a:srgbClr val="002060"/>
                </a:solidFill>
              </a:rPr>
              <a:t> за модульною системою. Вона </a:t>
            </a:r>
            <a:r>
              <a:rPr lang="ru-RU" sz="3600" dirty="0" err="1">
                <a:solidFill>
                  <a:srgbClr val="002060"/>
                </a:solidFill>
              </a:rPr>
              <a:t>містить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інваріантну</a:t>
            </a:r>
            <a:r>
              <a:rPr lang="ru-RU" sz="3600" dirty="0">
                <a:solidFill>
                  <a:srgbClr val="002060"/>
                </a:solidFill>
              </a:rPr>
              <a:t> (</a:t>
            </a:r>
            <a:r>
              <a:rPr lang="ru-RU" sz="3600" dirty="0" err="1">
                <a:solidFill>
                  <a:srgbClr val="002060"/>
                </a:solidFill>
              </a:rPr>
              <a:t>обов’язкову</a:t>
            </a:r>
            <a:r>
              <a:rPr lang="ru-RU" sz="3600" dirty="0">
                <a:solidFill>
                  <a:srgbClr val="002060"/>
                </a:solidFill>
              </a:rPr>
              <a:t>) та </a:t>
            </a:r>
            <a:r>
              <a:rPr lang="ru-RU" sz="3600" dirty="0" err="1">
                <a:solidFill>
                  <a:srgbClr val="FF0000"/>
                </a:solidFill>
              </a:rPr>
              <a:t>варіативну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складову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763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5" y="0"/>
            <a:ext cx="8802806" cy="832513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2060"/>
                </a:solidFill>
              </a:rPr>
              <a:t>Змістове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наповнення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варіативної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складової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496" y="626705"/>
            <a:ext cx="88217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Заклад </a:t>
            </a:r>
            <a:r>
              <a:rPr lang="ru-RU" sz="2400" dirty="0" err="1" smtClean="0">
                <a:solidFill>
                  <a:srgbClr val="002060"/>
                </a:solidFill>
              </a:rPr>
              <a:t>освіти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добирає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самостійно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із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модулів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запропонованих</a:t>
            </a:r>
            <a:r>
              <a:rPr lang="ru-RU" sz="2400" dirty="0">
                <a:solidFill>
                  <a:srgbClr val="002060"/>
                </a:solidFill>
              </a:rPr>
              <a:t> модельною </a:t>
            </a:r>
            <a:r>
              <a:rPr lang="ru-RU" sz="2400" dirty="0" err="1">
                <a:solidFill>
                  <a:srgbClr val="002060"/>
                </a:solidFill>
              </a:rPr>
              <a:t>програмою</a:t>
            </a:r>
            <a:r>
              <a:rPr lang="ru-RU" sz="2400" dirty="0">
                <a:solidFill>
                  <a:srgbClr val="002060"/>
                </a:solidFill>
              </a:rPr>
              <a:t>. На </a:t>
            </a:r>
            <a:r>
              <a:rPr lang="ru-RU" sz="2400" dirty="0" err="1">
                <a:solidFill>
                  <a:srgbClr val="002060"/>
                </a:solidFill>
              </a:rPr>
              <a:t>вибір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учнів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упродовж</a:t>
            </a:r>
            <a:r>
              <a:rPr lang="ru-RU" sz="2400" dirty="0">
                <a:solidFill>
                  <a:srgbClr val="002060"/>
                </a:solidFill>
              </a:rPr>
              <a:t> року </a:t>
            </a:r>
            <a:r>
              <a:rPr lang="ru-RU" sz="2400" dirty="0" err="1">
                <a:solidFill>
                  <a:srgbClr val="002060"/>
                </a:solidFill>
              </a:rPr>
              <a:t>має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FF0000"/>
                </a:solidFill>
              </a:rPr>
              <a:t>запропоновано</a:t>
            </a:r>
            <a:r>
              <a:rPr lang="ru-RU" sz="2400" dirty="0">
                <a:solidFill>
                  <a:srgbClr val="FF0000"/>
                </a:solidFill>
              </a:rPr>
              <a:t> 12-16 </a:t>
            </a:r>
            <a:r>
              <a:rPr lang="ru-RU" sz="2400" dirty="0" err="1">
                <a:solidFill>
                  <a:srgbClr val="FF0000"/>
                </a:solidFill>
              </a:rPr>
              <a:t>варіативних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модулів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Для </a:t>
            </a:r>
            <a:r>
              <a:rPr lang="ru-RU" sz="2400" dirty="0" err="1">
                <a:solidFill>
                  <a:srgbClr val="002060"/>
                </a:solidFill>
              </a:rPr>
              <a:t>викладання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протягом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чверті</a:t>
            </a:r>
            <a:r>
              <a:rPr lang="ru-RU" sz="2400" dirty="0">
                <a:solidFill>
                  <a:srgbClr val="002060"/>
                </a:solidFill>
              </a:rPr>
              <a:t>/триместру </a:t>
            </a:r>
            <a:r>
              <a:rPr lang="ru-RU" sz="2400" dirty="0" err="1">
                <a:solidFill>
                  <a:srgbClr val="FF0000"/>
                </a:solidFill>
              </a:rPr>
              <a:t>визначаються</a:t>
            </a:r>
            <a:r>
              <a:rPr lang="ru-RU" sz="2400" dirty="0">
                <a:solidFill>
                  <a:srgbClr val="FF0000"/>
                </a:solidFill>
              </a:rPr>
              <a:t> 3-4 </a:t>
            </a:r>
            <a:r>
              <a:rPr lang="ru-RU" sz="2400" dirty="0" err="1">
                <a:solidFill>
                  <a:srgbClr val="FF0000"/>
                </a:solidFill>
              </a:rPr>
              <a:t>варіативні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модулі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набрали </a:t>
            </a:r>
            <a:r>
              <a:rPr lang="ru-RU" sz="2400" dirty="0" err="1">
                <a:solidFill>
                  <a:srgbClr val="002060"/>
                </a:solidFill>
              </a:rPr>
              <a:t>найбільшу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кількість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вподобань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учнів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</a:rPr>
              <a:t>Доцільно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проводити</a:t>
            </a:r>
            <a:r>
              <a:rPr lang="ru-RU" sz="2400" dirty="0">
                <a:solidFill>
                  <a:srgbClr val="002060"/>
                </a:solidFill>
              </a:rPr>
              <a:t> цикл </a:t>
            </a:r>
            <a:r>
              <a:rPr lang="ru-RU" sz="2400" dirty="0" err="1">
                <a:solidFill>
                  <a:srgbClr val="002060"/>
                </a:solidFill>
              </a:rPr>
              <a:t>із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6-9 </a:t>
            </a:r>
            <a:r>
              <a:rPr lang="ru-RU" sz="2400" dirty="0" err="1">
                <a:solidFill>
                  <a:srgbClr val="FF0000"/>
                </a:solidFill>
              </a:rPr>
              <a:t>ознайомчих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уроків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з </a:t>
            </a:r>
            <a:r>
              <a:rPr lang="ru-RU" sz="2400" dirty="0" err="1">
                <a:solidFill>
                  <a:srgbClr val="002060"/>
                </a:solidFill>
              </a:rPr>
              <a:t>використанням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одночасного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позмінного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колового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методів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Доцільно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окремих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ознайомчих</a:t>
            </a:r>
            <a:r>
              <a:rPr lang="ru-RU" sz="2400" dirty="0">
                <a:solidFill>
                  <a:srgbClr val="002060"/>
                </a:solidFill>
              </a:rPr>
              <a:t> уроках </a:t>
            </a:r>
            <a:r>
              <a:rPr lang="ru-RU" sz="2400" dirty="0" err="1">
                <a:solidFill>
                  <a:srgbClr val="002060"/>
                </a:solidFill>
              </a:rPr>
              <a:t>робити</a:t>
            </a:r>
            <a:r>
              <a:rPr lang="ru-RU" sz="2400" dirty="0">
                <a:solidFill>
                  <a:srgbClr val="002060"/>
                </a:solidFill>
              </a:rPr>
              <a:t> акцент (</a:t>
            </a:r>
            <a:r>
              <a:rPr lang="ru-RU" sz="2400" dirty="0" err="1">
                <a:solidFill>
                  <a:srgbClr val="002060"/>
                </a:solidFill>
              </a:rPr>
              <a:t>виділяти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більше</a:t>
            </a:r>
            <a:r>
              <a:rPr lang="ru-RU" sz="2400" dirty="0">
                <a:solidFill>
                  <a:srgbClr val="002060"/>
                </a:solidFill>
              </a:rPr>
              <a:t> часу) на </a:t>
            </a:r>
            <a:r>
              <a:rPr lang="ru-RU" sz="2400" dirty="0" err="1">
                <a:solidFill>
                  <a:srgbClr val="002060"/>
                </a:solidFill>
              </a:rPr>
              <a:t>вивченні</a:t>
            </a:r>
            <a:r>
              <a:rPr lang="ru-RU" sz="2400" dirty="0">
                <a:solidFill>
                  <a:srgbClr val="002060"/>
                </a:solidFill>
              </a:rPr>
              <a:t> одного з </a:t>
            </a:r>
            <a:r>
              <a:rPr lang="ru-RU" sz="2400" dirty="0" err="1">
                <a:solidFill>
                  <a:srgbClr val="002060"/>
                </a:solidFill>
              </a:rPr>
              <a:t>модулів</a:t>
            </a:r>
            <a:r>
              <a:rPr lang="ru-RU" sz="2400" dirty="0">
                <a:solidFill>
                  <a:srgbClr val="002060"/>
                </a:solidFill>
              </a:rPr>
              <a:t>, а на </a:t>
            </a:r>
            <a:r>
              <a:rPr lang="ru-RU" sz="2400" dirty="0" err="1">
                <a:solidFill>
                  <a:srgbClr val="002060"/>
                </a:solidFill>
              </a:rPr>
              <a:t>наступному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уроці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іншого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</a:rPr>
              <a:t>Обраний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варіативний</a:t>
            </a:r>
            <a:r>
              <a:rPr lang="ru-RU" sz="2400" dirty="0">
                <a:solidFill>
                  <a:srgbClr val="002060"/>
                </a:solidFill>
              </a:rPr>
              <a:t> модуль,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дозволить </a:t>
            </a:r>
            <a:r>
              <a:rPr lang="ru-RU" sz="2400" dirty="0" err="1">
                <a:solidFill>
                  <a:srgbClr val="002060"/>
                </a:solidFill>
              </a:rPr>
              <a:t>знайти</a:t>
            </a:r>
            <a:r>
              <a:rPr lang="ru-RU" sz="2400" dirty="0">
                <a:solidFill>
                  <a:srgbClr val="002060"/>
                </a:solidFill>
              </a:rPr>
              <a:t> «</a:t>
            </a:r>
            <a:r>
              <a:rPr lang="ru-RU" sz="2400" dirty="0" err="1">
                <a:solidFill>
                  <a:srgbClr val="002060"/>
                </a:solidFill>
              </a:rPr>
              <a:t>свій</a:t>
            </a:r>
            <a:r>
              <a:rPr lang="ru-RU" sz="2400" dirty="0">
                <a:solidFill>
                  <a:srgbClr val="002060"/>
                </a:solidFill>
              </a:rPr>
              <a:t>» і </a:t>
            </a:r>
            <a:r>
              <a:rPr lang="ru-RU" sz="2400" dirty="0" err="1">
                <a:solidFill>
                  <a:srgbClr val="002060"/>
                </a:solidFill>
              </a:rPr>
              <a:t>підвищить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мотивацію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уроків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фізичної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культури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r>
              <a:rPr lang="ru-RU" sz="2400" dirty="0"/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7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0" y="669794"/>
            <a:ext cx="87618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</a:t>
            </a:r>
            <a:r>
              <a:rPr lang="ru-RU" sz="2000" dirty="0" err="1"/>
              <a:t>оцінюванні</a:t>
            </a:r>
            <a:r>
              <a:rPr lang="ru-RU" sz="2000" dirty="0"/>
              <a:t>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послугуватися</a:t>
            </a:r>
            <a:r>
              <a:rPr lang="ru-RU" sz="2000" dirty="0"/>
              <a:t> методикою </a:t>
            </a:r>
            <a:r>
              <a:rPr lang="ru-RU" sz="2000" dirty="0" err="1"/>
              <a:t>формувального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.</a:t>
            </a:r>
            <a:endParaRPr lang="uk-UA" sz="2000" dirty="0"/>
          </a:p>
          <a:p>
            <a:r>
              <a:rPr lang="uk-UA" sz="2000" dirty="0"/>
              <a:t>З метою визначення вихідних даних для формувального оцінювання динаміки фізичної підготовленості учнів/учениць у вересні-жовтні </a:t>
            </a:r>
            <a:r>
              <a:rPr lang="uk-UA" sz="2000" dirty="0" smtClean="0"/>
              <a:t>проводиться </a:t>
            </a:r>
            <a:r>
              <a:rPr lang="uk-UA" sz="2000" dirty="0"/>
              <a:t>тестування рівня розвитку основних фізичних якостей </a:t>
            </a:r>
            <a:r>
              <a:rPr lang="uk-UA" sz="2000" dirty="0" smtClean="0"/>
              <a:t>(</a:t>
            </a:r>
            <a:r>
              <a:rPr lang="uk-UA" sz="2000" dirty="0"/>
              <a:t>див. модельна програма).</a:t>
            </a:r>
          </a:p>
          <a:p>
            <a:r>
              <a:rPr lang="ru-RU" sz="2000" dirty="0" err="1"/>
              <a:t>Поточне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динаміки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тестування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</a:t>
            </a:r>
            <a:r>
              <a:rPr lang="ru-RU" sz="2000" dirty="0" err="1"/>
              <a:t>рекомендується</a:t>
            </a:r>
            <a:r>
              <a:rPr lang="ru-RU" sz="2000" dirty="0"/>
              <a:t> </a:t>
            </a:r>
            <a:r>
              <a:rPr lang="ru-RU" sz="2000" dirty="0" err="1"/>
              <a:t>здійснювати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 smtClean="0"/>
              <a:t>навчального</a:t>
            </a:r>
            <a:r>
              <a:rPr lang="ru-RU" sz="2000" dirty="0" smtClean="0"/>
              <a:t> </a:t>
            </a:r>
            <a:r>
              <a:rPr lang="ru-RU" sz="2000" dirty="0"/>
              <a:t>року </a:t>
            </a:r>
            <a:r>
              <a:rPr lang="ru-RU" sz="2000" dirty="0" err="1"/>
              <a:t>під</a:t>
            </a:r>
            <a:r>
              <a:rPr lang="ru-RU" sz="2000" dirty="0"/>
              <a:t> час уроку. </a:t>
            </a:r>
            <a:r>
              <a:rPr lang="ru-RU" sz="2000" dirty="0" err="1"/>
              <a:t>Отримані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тестувань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</a:t>
            </a:r>
            <a:r>
              <a:rPr lang="ru-RU" sz="2000" dirty="0" err="1"/>
              <a:t>заносяться</a:t>
            </a:r>
            <a:r>
              <a:rPr lang="ru-RU" sz="2000" dirty="0"/>
              <a:t> до </a:t>
            </a:r>
            <a:r>
              <a:rPr lang="ru-RU" sz="2000" dirty="0" err="1"/>
              <a:t>персональної</a:t>
            </a:r>
            <a:r>
              <a:rPr lang="ru-RU" sz="2000" dirty="0"/>
              <a:t> </a:t>
            </a:r>
            <a:r>
              <a:rPr lang="ru-RU" sz="2000" dirty="0" err="1"/>
              <a:t>порівняльної</a:t>
            </a:r>
            <a:r>
              <a:rPr lang="ru-RU" sz="2000" dirty="0"/>
              <a:t> </a:t>
            </a:r>
            <a:r>
              <a:rPr lang="ru-RU" sz="2000" dirty="0" err="1"/>
              <a:t>таблиці</a:t>
            </a:r>
            <a:r>
              <a:rPr lang="ru-RU" sz="2000" dirty="0"/>
              <a:t> </a:t>
            </a:r>
            <a:r>
              <a:rPr lang="ru-RU" sz="2000" dirty="0" err="1"/>
              <a:t>учня</a:t>
            </a:r>
            <a:r>
              <a:rPr lang="ru-RU" sz="2000" dirty="0"/>
              <a:t>/</a:t>
            </a:r>
            <a:r>
              <a:rPr lang="ru-RU" sz="2000" dirty="0" err="1"/>
              <a:t>учениці</a:t>
            </a:r>
            <a:r>
              <a:rPr lang="uk-UA" sz="2000" dirty="0"/>
              <a:t> (див. додаток 1) модельної програми.</a:t>
            </a:r>
          </a:p>
          <a:p>
            <a:r>
              <a:rPr lang="ru-RU" sz="2000" dirty="0" err="1"/>
              <a:t>Орієнтовні</a:t>
            </a:r>
            <a:r>
              <a:rPr lang="ru-RU" sz="2000" dirty="0"/>
              <a:t> </a:t>
            </a:r>
            <a:r>
              <a:rPr lang="ru-RU" sz="2000" dirty="0" err="1"/>
              <a:t>показники</a:t>
            </a:r>
            <a:r>
              <a:rPr lang="ru-RU" sz="2000" dirty="0"/>
              <a:t> </a:t>
            </a:r>
            <a:r>
              <a:rPr lang="ru-RU" sz="2000" dirty="0" err="1"/>
              <a:t>динаміки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 smtClean="0"/>
              <a:t>фізичних</a:t>
            </a:r>
            <a:r>
              <a:rPr lang="ru-RU" sz="2000" dirty="0" smtClean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5-х, 6-х </a:t>
            </a:r>
            <a:r>
              <a:rPr lang="ru-RU" sz="2000" dirty="0" err="1"/>
              <a:t>класів</a:t>
            </a:r>
            <a:r>
              <a:rPr lang="uk-UA" sz="2000" dirty="0"/>
              <a:t> (див. додаток 2) модельної програми.</a:t>
            </a:r>
          </a:p>
          <a:p>
            <a:pPr lvl="0"/>
            <a:r>
              <a:rPr lang="uk-UA" sz="2000" dirty="0"/>
              <a:t>Оцінювання </a:t>
            </a:r>
            <a:r>
              <a:rPr lang="uk-UA" sz="2000" b="1" dirty="0"/>
              <a:t>учнів спеціальної медичної групи та звільнених</a:t>
            </a:r>
            <a:r>
              <a:rPr lang="uk-UA" sz="2000" dirty="0"/>
              <a:t> згідно розділу 2, п. 2.1 «Про затвердження інструкції з ведення класного журналу учнів 5-11(12)-х класів загальноосвітніх навчальних закладів» (затвердженого Наказом Міністерства освіти і науки України 03 червня 2008 року № 496). </a:t>
            </a:r>
            <a:r>
              <a:rPr lang="uk-UA" sz="2000" u="sng" dirty="0">
                <a:hlinkClick r:id="rId2"/>
              </a:rPr>
              <a:t>https://osvita.ua/legislation/Ser_osv/960/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9888" y="23463"/>
            <a:ext cx="258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Оцінювання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" y="109728"/>
            <a:ext cx="9048466" cy="69549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Види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оцінювання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результатів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навчання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учнів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177" y="791935"/>
            <a:ext cx="85039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2800" dirty="0" err="1" smtClean="0">
                <a:solidFill>
                  <a:srgbClr val="002060"/>
                </a:solidFill>
              </a:rPr>
              <a:t>Проводяться</a:t>
            </a:r>
            <a:r>
              <a:rPr lang="ru-RU" sz="2800" dirty="0" smtClean="0">
                <a:solidFill>
                  <a:srgbClr val="002060"/>
                </a:solidFill>
              </a:rPr>
              <a:t> закладом </a:t>
            </a:r>
            <a:r>
              <a:rPr lang="ru-RU" sz="2800" dirty="0" err="1" smtClean="0">
                <a:solidFill>
                  <a:srgbClr val="002060"/>
                </a:solidFill>
              </a:rPr>
              <a:t>освіти</a:t>
            </a:r>
            <a:r>
              <a:rPr lang="ru-RU" sz="2800" dirty="0" smtClean="0">
                <a:solidFill>
                  <a:srgbClr val="002060"/>
                </a:solidFill>
              </a:rPr>
              <a:t>: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FF0000"/>
                </a:solidFill>
              </a:rPr>
              <a:t>формувальне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поточне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 smtClean="0">
                <a:solidFill>
                  <a:srgbClr val="FF0000"/>
                </a:solidFill>
              </a:rPr>
              <a:t>підсумкове</a:t>
            </a: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</a:rPr>
              <a:t>тематичне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семестрове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річне</a:t>
            </a:r>
            <a:r>
              <a:rPr lang="ru-RU" sz="2400" dirty="0" smtClean="0">
                <a:solidFill>
                  <a:srgbClr val="FF0000"/>
                </a:solidFill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060"/>
                </a:solidFill>
              </a:rPr>
              <a:t>с</a:t>
            </a:r>
            <a:r>
              <a:rPr lang="ru-RU" sz="2400" dirty="0" err="1" smtClean="0">
                <a:solidFill>
                  <a:srgbClr val="002060"/>
                </a:solidFill>
              </a:rPr>
              <a:t>еместрове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та </a:t>
            </a:r>
            <a:r>
              <a:rPr lang="ru-RU" sz="2400" dirty="0" err="1" smtClean="0">
                <a:solidFill>
                  <a:srgbClr val="002060"/>
                </a:solidFill>
              </a:rPr>
              <a:t>річне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оцінювання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результатів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навчання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здійснюють</a:t>
            </a:r>
            <a:r>
              <a:rPr lang="ru-RU" sz="2400" dirty="0">
                <a:solidFill>
                  <a:srgbClr val="002060"/>
                </a:solidFill>
              </a:rPr>
              <a:t> за </a:t>
            </a:r>
            <a:r>
              <a:rPr lang="ru-RU" sz="2400" dirty="0">
                <a:solidFill>
                  <a:srgbClr val="FF0000"/>
                </a:solidFill>
              </a:rPr>
              <a:t>12-бальною системою (</a:t>
            </a:r>
            <a:r>
              <a:rPr lang="ru-RU" sz="2400" dirty="0" smtClean="0">
                <a:solidFill>
                  <a:srgbClr val="FF0000"/>
                </a:solidFill>
              </a:rPr>
              <a:t>шкалою.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</a:rPr>
              <a:t>Свідоцтво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досягнень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відображає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результати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навчальних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досягнень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учня</a:t>
            </a:r>
            <a:r>
              <a:rPr lang="ru-RU" sz="2400" dirty="0">
                <a:solidFill>
                  <a:srgbClr val="002060"/>
                </a:solidFill>
              </a:rPr>
              <a:t>/</a:t>
            </a:r>
            <a:r>
              <a:rPr lang="ru-RU" sz="2400" dirty="0" err="1">
                <a:solidFill>
                  <a:srgbClr val="002060"/>
                </a:solidFill>
              </a:rPr>
              <a:t>учениці</a:t>
            </a:r>
            <a:r>
              <a:rPr lang="ru-RU" sz="2400" dirty="0">
                <a:solidFill>
                  <a:srgbClr val="002060"/>
                </a:solidFill>
              </a:rPr>
              <a:t> 5-6 </a:t>
            </a:r>
            <a:r>
              <a:rPr lang="ru-RU" sz="2400" dirty="0" err="1">
                <a:solidFill>
                  <a:srgbClr val="002060"/>
                </a:solidFill>
              </a:rPr>
              <a:t>класу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фізичної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культури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інших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предметів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визначених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освітньою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програмою</a:t>
            </a:r>
            <a:r>
              <a:rPr lang="ru-RU" sz="2400" dirty="0">
                <a:solidFill>
                  <a:srgbClr val="002060"/>
                </a:solidFill>
              </a:rPr>
              <a:t> закладу </a:t>
            </a:r>
            <a:r>
              <a:rPr lang="ru-RU" sz="2400" dirty="0" err="1">
                <a:solidFill>
                  <a:srgbClr val="002060"/>
                </a:solidFill>
              </a:rPr>
              <a:t>освіти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55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9" y="286815"/>
            <a:ext cx="88028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Семестрове</a:t>
            </a:r>
            <a:r>
              <a:rPr lang="uk-UA" sz="2000" dirty="0"/>
              <a:t> оцінювання здійснюється на підставі тематичних оцінок. </a:t>
            </a:r>
          </a:p>
          <a:p>
            <a:r>
              <a:rPr lang="uk-UA" sz="2000" dirty="0"/>
              <a:t>При цьому мають враховуватися динаміка особистих навчальних досягнень учня </a:t>
            </a:r>
            <a:r>
              <a:rPr lang="uk-UA" sz="2000" dirty="0" smtClean="0"/>
              <a:t>(</a:t>
            </a:r>
            <a:r>
              <a:rPr lang="uk-UA" sz="2000" dirty="0"/>
              <a:t>учениці) з предмета протягом семестру, важливість теми, тривалість її вивчення, </a:t>
            </a:r>
            <a:r>
              <a:rPr lang="uk-UA" sz="2000" dirty="0" smtClean="0"/>
              <a:t>складність </a:t>
            </a:r>
            <a:r>
              <a:rPr lang="uk-UA" sz="2000" dirty="0"/>
              <a:t>змісту тощо. </a:t>
            </a:r>
          </a:p>
          <a:p>
            <a:r>
              <a:rPr lang="uk-UA" sz="2000" b="1" dirty="0"/>
              <a:t>Річне </a:t>
            </a:r>
            <a:r>
              <a:rPr lang="uk-UA" sz="2000" dirty="0"/>
              <a:t> оцінювання  здійснюється  на  підставі  семестрових  або  скоригованих </a:t>
            </a:r>
          </a:p>
          <a:p>
            <a:r>
              <a:rPr lang="uk-UA" sz="2000" dirty="0"/>
              <a:t>семестрових  оцінок.  Річна  оцінка  не  обов’язково  є  середнім  арифметичним  від </a:t>
            </a:r>
            <a:r>
              <a:rPr lang="uk-UA" sz="2000" dirty="0" smtClean="0"/>
              <a:t>оцінок </a:t>
            </a:r>
            <a:r>
              <a:rPr lang="uk-UA" sz="2000" dirty="0"/>
              <a:t>за І та ІІ семестри. При виставлення річної оцінки мають враховуватися: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динаміка особистих навчальних досягнень учня/учениці з предмета протягом року;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важливість  тем,  які  вивчались  у  І  та  ІІ  семестрах,  тривалість  їх  вивчення  та </a:t>
            </a:r>
            <a:r>
              <a:rPr lang="uk-UA" sz="2000" dirty="0" smtClean="0"/>
              <a:t>складність  </a:t>
            </a:r>
            <a:r>
              <a:rPr lang="uk-UA" sz="2000" dirty="0"/>
              <a:t>змісту; </a:t>
            </a:r>
            <a:endParaRPr lang="uk-UA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/>
              <a:t>рівень  узагальнення  й  уміння  застосовувати  набуті  протягом </a:t>
            </a:r>
            <a:r>
              <a:rPr lang="uk-UA" sz="2000" dirty="0" smtClean="0"/>
              <a:t>навчального </a:t>
            </a:r>
            <a:r>
              <a:rPr lang="uk-UA" sz="2000" dirty="0"/>
              <a:t>року знання та вміння тощо. На основі зазначених показників учителі </a:t>
            </a:r>
            <a:r>
              <a:rPr lang="uk-UA" sz="2000" dirty="0" smtClean="0"/>
              <a:t>можуть  </a:t>
            </a:r>
            <a:r>
              <a:rPr lang="uk-UA" sz="2000" dirty="0"/>
              <a:t>застосовувати  різноманітні  системи  нарахування  «</a:t>
            </a:r>
            <a:r>
              <a:rPr lang="uk-UA" sz="2000" dirty="0" err="1"/>
              <a:t>бонусних</a:t>
            </a:r>
            <a:r>
              <a:rPr lang="uk-UA" sz="2000" dirty="0"/>
              <a:t>»  балів. </a:t>
            </a:r>
          </a:p>
          <a:p>
            <a:pPr algn="ctr"/>
            <a:r>
              <a:rPr lang="uk-UA" sz="2000" dirty="0"/>
              <a:t>Учні/учениці  мають  можливість  перездати  норматив  на  визначеному  </a:t>
            </a:r>
            <a:r>
              <a:rPr lang="uk-UA" sz="2000" dirty="0" smtClean="0"/>
              <a:t>вчителем занятті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33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1" y="454127"/>
            <a:ext cx="87618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</a:t>
            </a:r>
            <a:r>
              <a:rPr lang="ru-RU" sz="2000" dirty="0" err="1"/>
              <a:t>оцінюванні</a:t>
            </a:r>
            <a:r>
              <a:rPr lang="ru-RU" sz="2000" dirty="0"/>
              <a:t>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послугуватися</a:t>
            </a:r>
            <a:r>
              <a:rPr lang="ru-RU" sz="2000" dirty="0"/>
              <a:t> методикою </a:t>
            </a:r>
            <a:r>
              <a:rPr lang="ru-RU" sz="2000" b="1" dirty="0" err="1"/>
              <a:t>формувального</a:t>
            </a:r>
            <a:r>
              <a:rPr lang="ru-RU" sz="2000" b="1" dirty="0"/>
              <a:t> </a:t>
            </a:r>
            <a:r>
              <a:rPr lang="ru-RU" sz="2000" b="1" dirty="0" err="1"/>
              <a:t>оцінювання</a:t>
            </a:r>
            <a:r>
              <a:rPr lang="ru-RU" sz="2000" b="1" dirty="0"/>
              <a:t>.</a:t>
            </a:r>
            <a:endParaRPr lang="uk-UA" sz="2000" b="1" dirty="0"/>
          </a:p>
          <a:p>
            <a:r>
              <a:rPr lang="uk-UA" sz="2000" dirty="0"/>
              <a:t>З метою визначення вихідних даних для формувального оцінювання динаміки фізичної підготовленості учнів/учениць у вересні-жовтні </a:t>
            </a:r>
            <a:r>
              <a:rPr lang="uk-UA" sz="2000" dirty="0" smtClean="0"/>
              <a:t>проводиться </a:t>
            </a:r>
            <a:r>
              <a:rPr lang="uk-UA" sz="2000" dirty="0"/>
              <a:t>тестування рівня розвитку основних фізичних якостей </a:t>
            </a:r>
            <a:r>
              <a:rPr lang="uk-UA" sz="2000" dirty="0" smtClean="0"/>
              <a:t>(</a:t>
            </a:r>
            <a:r>
              <a:rPr lang="uk-UA" sz="2000" dirty="0"/>
              <a:t>див. модельна програма).</a:t>
            </a:r>
          </a:p>
          <a:p>
            <a:r>
              <a:rPr lang="ru-RU" sz="2000" dirty="0" err="1"/>
              <a:t>Поточне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динаміки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тестування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</a:t>
            </a:r>
            <a:r>
              <a:rPr lang="ru-RU" sz="2000" dirty="0" err="1"/>
              <a:t>рекомендується</a:t>
            </a:r>
            <a:r>
              <a:rPr lang="ru-RU" sz="2000" dirty="0"/>
              <a:t> </a:t>
            </a:r>
            <a:r>
              <a:rPr lang="ru-RU" sz="2000" dirty="0" err="1"/>
              <a:t>здійснювати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 smtClean="0"/>
              <a:t>навчального</a:t>
            </a:r>
            <a:r>
              <a:rPr lang="ru-RU" sz="2000" dirty="0" smtClean="0"/>
              <a:t> </a:t>
            </a:r>
            <a:r>
              <a:rPr lang="ru-RU" sz="2000" dirty="0"/>
              <a:t>року </a:t>
            </a:r>
            <a:r>
              <a:rPr lang="ru-RU" sz="2000" dirty="0" err="1"/>
              <a:t>під</a:t>
            </a:r>
            <a:r>
              <a:rPr lang="ru-RU" sz="2000" dirty="0"/>
              <a:t> час уроку. </a:t>
            </a:r>
            <a:r>
              <a:rPr lang="ru-RU" sz="2000" dirty="0" err="1"/>
              <a:t>Отримані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тестувань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</a:t>
            </a:r>
            <a:r>
              <a:rPr lang="ru-RU" sz="2000" dirty="0" err="1"/>
              <a:t>заносяться</a:t>
            </a:r>
            <a:r>
              <a:rPr lang="ru-RU" sz="2000" dirty="0"/>
              <a:t> до </a:t>
            </a:r>
            <a:r>
              <a:rPr lang="ru-RU" sz="2000" dirty="0" err="1"/>
              <a:t>персональної</a:t>
            </a:r>
            <a:r>
              <a:rPr lang="ru-RU" sz="2000" dirty="0"/>
              <a:t> </a:t>
            </a:r>
            <a:r>
              <a:rPr lang="ru-RU" sz="2000" dirty="0" err="1"/>
              <a:t>порівняльної</a:t>
            </a:r>
            <a:r>
              <a:rPr lang="ru-RU" sz="2000" dirty="0"/>
              <a:t> </a:t>
            </a:r>
            <a:r>
              <a:rPr lang="ru-RU" sz="2000" dirty="0" err="1"/>
              <a:t>таблиці</a:t>
            </a:r>
            <a:r>
              <a:rPr lang="ru-RU" sz="2000" dirty="0"/>
              <a:t> </a:t>
            </a:r>
            <a:r>
              <a:rPr lang="ru-RU" sz="2000" dirty="0" err="1"/>
              <a:t>учня</a:t>
            </a:r>
            <a:r>
              <a:rPr lang="ru-RU" sz="2000" dirty="0"/>
              <a:t>/</a:t>
            </a:r>
            <a:r>
              <a:rPr lang="ru-RU" sz="2000" dirty="0" err="1"/>
              <a:t>учениці</a:t>
            </a:r>
            <a:r>
              <a:rPr lang="uk-UA" sz="2000" dirty="0"/>
              <a:t> (див. додаток 1) модельної програми.</a:t>
            </a:r>
          </a:p>
          <a:p>
            <a:r>
              <a:rPr lang="ru-RU" sz="2000" dirty="0" err="1"/>
              <a:t>Орієнтовні</a:t>
            </a:r>
            <a:r>
              <a:rPr lang="ru-RU" sz="2000" dirty="0"/>
              <a:t> </a:t>
            </a:r>
            <a:r>
              <a:rPr lang="ru-RU" sz="2000" dirty="0" err="1"/>
              <a:t>показники</a:t>
            </a:r>
            <a:r>
              <a:rPr lang="ru-RU" sz="2000" dirty="0"/>
              <a:t> </a:t>
            </a:r>
            <a:r>
              <a:rPr lang="ru-RU" sz="2000" dirty="0" err="1"/>
              <a:t>динаміки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 smtClean="0"/>
              <a:t>фізичних</a:t>
            </a:r>
            <a:r>
              <a:rPr lang="ru-RU" sz="2000" dirty="0" smtClean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5-х, 6-х </a:t>
            </a:r>
            <a:r>
              <a:rPr lang="ru-RU" sz="2000" dirty="0" err="1"/>
              <a:t>класів</a:t>
            </a:r>
            <a:r>
              <a:rPr lang="uk-UA" sz="2000" dirty="0"/>
              <a:t> (див. додаток 2) модельної програми.</a:t>
            </a:r>
          </a:p>
          <a:p>
            <a:pPr lvl="0"/>
            <a:r>
              <a:rPr lang="uk-UA" sz="2000" dirty="0"/>
              <a:t>Оцінювання </a:t>
            </a:r>
            <a:r>
              <a:rPr lang="uk-UA" sz="2000" b="1" dirty="0"/>
              <a:t>учнів спеціальної медичної групи та звільнених</a:t>
            </a:r>
            <a:r>
              <a:rPr lang="uk-UA" sz="2000" dirty="0"/>
              <a:t> згідно розділу 2, п. 2.1 «Про затвердження інструкції з ведення класного журналу учнів 5-11(12)-х класів загальноосвітніх навчальних закладів» (затвердженого Наказом Міністерства освіти і науки України 03 червня 2008 року № 496). </a:t>
            </a:r>
            <a:r>
              <a:rPr lang="uk-UA" sz="2000" u="sng" dirty="0">
                <a:hlinkClick r:id="rId2"/>
              </a:rPr>
              <a:t>https://osvita.ua/legislation/Ser_osv/960/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5931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901" y="129203"/>
            <a:ext cx="7649234" cy="772012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Самооцінювання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632" y="970993"/>
            <a:ext cx="7891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У </a:t>
            </a:r>
            <a:r>
              <a:rPr lang="ru-RU" sz="2400" dirty="0" err="1">
                <a:solidFill>
                  <a:srgbClr val="002060"/>
                </a:solidFill>
              </a:rPr>
              <a:t>процесі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формувального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оцінювання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доцільно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використовувати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самооцінювання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дозволяє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учням</a:t>
            </a:r>
            <a:r>
              <a:rPr lang="ru-RU" sz="2400" dirty="0">
                <a:solidFill>
                  <a:srgbClr val="002060"/>
                </a:solidFill>
              </a:rPr>
              <a:t>/</a:t>
            </a:r>
            <a:r>
              <a:rPr lang="ru-RU" sz="2400" dirty="0" err="1">
                <a:solidFill>
                  <a:srgbClr val="002060"/>
                </a:solidFill>
              </a:rPr>
              <a:t>ученицям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бачити</a:t>
            </a:r>
            <a:r>
              <a:rPr lang="ru-RU" sz="2400" dirty="0">
                <a:solidFill>
                  <a:srgbClr val="002060"/>
                </a:solidFill>
              </a:rPr>
              <a:t> мету </a:t>
            </a:r>
            <a:r>
              <a:rPr lang="ru-RU" sz="2400" dirty="0" err="1">
                <a:solidFill>
                  <a:srgbClr val="002060"/>
                </a:solidFill>
              </a:rPr>
              <a:t>навчання</a:t>
            </a:r>
            <a:r>
              <a:rPr lang="ru-RU" sz="2400" dirty="0">
                <a:solidFill>
                  <a:srgbClr val="002060"/>
                </a:solidFill>
              </a:rPr>
              <a:t> й </a:t>
            </a:r>
            <a:r>
              <a:rPr lang="ru-RU" sz="2400" dirty="0" err="1">
                <a:solidFill>
                  <a:srgbClr val="002060"/>
                </a:solidFill>
              </a:rPr>
              <a:t>досягати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успіху</a:t>
            </a:r>
            <a:r>
              <a:rPr lang="ru-RU" sz="2400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2060"/>
                </a:solidFill>
              </a:rPr>
              <a:t>формувати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вміння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учнів</a:t>
            </a:r>
            <a:r>
              <a:rPr lang="ru-RU" sz="2400" dirty="0">
                <a:solidFill>
                  <a:srgbClr val="002060"/>
                </a:solidFill>
              </a:rPr>
              <a:t>/</a:t>
            </a:r>
            <a:r>
              <a:rPr lang="ru-RU" sz="2400" dirty="0" err="1">
                <a:solidFill>
                  <a:srgbClr val="002060"/>
                </a:solidFill>
              </a:rPr>
              <a:t>учениць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аналізувати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власну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діяльність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ru-RU" sz="2400" dirty="0" err="1">
                <a:solidFill>
                  <a:srgbClr val="002060"/>
                </a:solidFill>
              </a:rPr>
              <a:t>рефлексія</a:t>
            </a:r>
            <a:r>
              <a:rPr lang="ru-RU" sz="2400" dirty="0" smtClean="0">
                <a:solidFill>
                  <a:srgbClr val="002060"/>
                </a:solidFill>
              </a:rPr>
              <a:t>);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д</a:t>
            </a:r>
            <a:r>
              <a:rPr lang="ru-RU" sz="2400" dirty="0" smtClean="0">
                <a:solidFill>
                  <a:srgbClr val="002060"/>
                </a:solidFill>
              </a:rPr>
              <a:t>ля </a:t>
            </a:r>
            <a:r>
              <a:rPr lang="ru-RU" sz="2400" dirty="0" err="1">
                <a:solidFill>
                  <a:srgbClr val="002060"/>
                </a:solidFill>
              </a:rPr>
              <a:t>самостійного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оцінювання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використовувати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різні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форми</a:t>
            </a:r>
            <a:r>
              <a:rPr lang="ru-RU" sz="2400" dirty="0">
                <a:solidFill>
                  <a:srgbClr val="002060"/>
                </a:solidFill>
              </a:rPr>
              <a:t> карт, </a:t>
            </a:r>
            <a:r>
              <a:rPr lang="ru-RU" sz="2400" dirty="0" err="1">
                <a:solidFill>
                  <a:srgbClr val="002060"/>
                </a:solidFill>
              </a:rPr>
              <a:t>таблиці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самооцінки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тощо</a:t>
            </a:r>
            <a:r>
              <a:rPr lang="ru-RU" sz="2400" dirty="0" smtClean="0">
                <a:solidFill>
                  <a:srgbClr val="002060"/>
                </a:solidFill>
              </a:rPr>
              <a:t>;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060"/>
                </a:solidFill>
              </a:rPr>
              <a:t>с</a:t>
            </a:r>
            <a:r>
              <a:rPr lang="ru-RU" sz="2400" dirty="0" err="1" smtClean="0">
                <a:solidFill>
                  <a:srgbClr val="002060"/>
                </a:solidFill>
              </a:rPr>
              <a:t>амооцінювання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передує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оцінюванню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роботи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вчителем</a:t>
            </a:r>
            <a:r>
              <a:rPr lang="ru-RU" sz="2400" dirty="0" smtClean="0">
                <a:solidFill>
                  <a:srgbClr val="002060"/>
                </a:solidFill>
              </a:rPr>
              <a:t>/</a:t>
            </a:r>
            <a:r>
              <a:rPr lang="ru-RU" sz="2400" dirty="0" err="1" smtClean="0">
                <a:solidFill>
                  <a:srgbClr val="002060"/>
                </a:solidFill>
              </a:rPr>
              <a:t>вчителькою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4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7438292" cy="1438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solidFill>
                  <a:srgbClr val="00B0F0"/>
                </a:solidFill>
              </a:rPr>
              <a:t>Оцінювання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навчальних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досягнень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учнів</a:t>
            </a:r>
            <a:r>
              <a:rPr lang="ru-RU" sz="3600" dirty="0">
                <a:solidFill>
                  <a:srgbClr val="00B0F0"/>
                </a:solidFill>
              </a:rPr>
              <a:t> з </a:t>
            </a:r>
            <a:r>
              <a:rPr lang="ru-RU" sz="3600" dirty="0" err="1">
                <a:solidFill>
                  <a:srgbClr val="00B0F0"/>
                </a:solidFill>
              </a:rPr>
              <a:t>особливими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освітніми</a:t>
            </a:r>
            <a:r>
              <a:rPr lang="ru-RU" sz="3600" dirty="0">
                <a:solidFill>
                  <a:srgbClr val="00B0F0"/>
                </a:solidFill>
              </a:rPr>
              <a:t> потребами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2712" y="1526729"/>
            <a:ext cx="7123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002060"/>
                </a:solidFill>
              </a:rPr>
              <a:t>Здійснюють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відповідно</a:t>
            </a:r>
            <a:r>
              <a:rPr lang="ru-RU" sz="2800" dirty="0">
                <a:solidFill>
                  <a:srgbClr val="002060"/>
                </a:solidFill>
              </a:rPr>
              <a:t> до </a:t>
            </a:r>
            <a:r>
              <a:rPr lang="ru-RU" sz="2800" dirty="0" err="1">
                <a:solidFill>
                  <a:srgbClr val="002060"/>
                </a:solidFill>
              </a:rPr>
              <a:t>індивідуальної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програми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002060"/>
                </a:solidFill>
              </a:rPr>
              <a:t>Добір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форм </a:t>
            </a:r>
            <a:r>
              <a:rPr lang="ru-RU" sz="2800" dirty="0" err="1">
                <a:solidFill>
                  <a:srgbClr val="002060"/>
                </a:solidFill>
              </a:rPr>
              <a:t>оцінювання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навчальних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досягнень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учнів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особливими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освітніми</a:t>
            </a:r>
            <a:r>
              <a:rPr lang="ru-RU" sz="2800" dirty="0">
                <a:solidFill>
                  <a:srgbClr val="002060"/>
                </a:solidFill>
              </a:rPr>
              <a:t> потребами </a:t>
            </a:r>
            <a:r>
              <a:rPr lang="ru-RU" sz="2800" dirty="0" err="1">
                <a:solidFill>
                  <a:srgbClr val="002060"/>
                </a:solidFill>
              </a:rPr>
              <a:t>здійснюють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індивідуально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обов’язковим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урахуванням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їх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можливостей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функціонування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життєдіяльності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здоров’я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13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03039"/>
            <a:ext cx="5760640" cy="461665"/>
          </a:xfrm>
          <a:prstGeom prst="rect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Різновиди уроків фізичної культури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6314" y="1626936"/>
            <a:ext cx="3459634" cy="187469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6998" y="1637084"/>
            <a:ext cx="3456385" cy="186708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endParaRPr lang="uk-UA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4544" y="4516514"/>
            <a:ext cx="2071586" cy="20673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30374" y="4542150"/>
            <a:ext cx="1993629" cy="20049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67216" y="4516514"/>
            <a:ext cx="2037032" cy="20517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25886" y="4516514"/>
            <a:ext cx="1994994" cy="20517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86678" y="866606"/>
            <a:ext cx="5760640" cy="461665"/>
          </a:xfrm>
          <a:prstGeom prst="rect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 характером змісту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721" y="1687120"/>
            <a:ext cx="3312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Предметні</a:t>
            </a:r>
          </a:p>
          <a:p>
            <a:r>
              <a:rPr lang="uk-UA" i="1" dirty="0" smtClean="0"/>
              <a:t>характеризуються тим, що у змісті основної частини</a:t>
            </a:r>
          </a:p>
          <a:p>
            <a:r>
              <a:rPr lang="uk-UA" i="1" dirty="0"/>
              <a:t>п</a:t>
            </a:r>
            <a:r>
              <a:rPr lang="uk-UA" i="1" dirty="0" smtClean="0"/>
              <a:t>ередбачається вивчення нового матеріалу з одного розділу навчальної  програми</a:t>
            </a:r>
            <a:endParaRPr lang="uk-UA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24004" y="1694951"/>
            <a:ext cx="3142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Комплексні</a:t>
            </a:r>
          </a:p>
          <a:p>
            <a:r>
              <a:rPr lang="uk-UA" i="1" dirty="0" smtClean="0"/>
              <a:t>включають в себе матеріал з різних розділів навчальної  програми</a:t>
            </a:r>
            <a:endParaRPr lang="uk-UA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69328" y="3630427"/>
            <a:ext cx="5760640" cy="461665"/>
          </a:xfrm>
          <a:prstGeom prst="rect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 спрямованість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544" y="4756854"/>
            <a:ext cx="2071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/>
              <a:t>Навчальні</a:t>
            </a:r>
          </a:p>
          <a:p>
            <a:pPr algn="ctr"/>
            <a:r>
              <a:rPr lang="uk-UA" sz="1600" i="1" dirty="0" smtClean="0"/>
              <a:t>спрямовані на засвоєння техніки виконання вправ, виявлення  помилок та їх усунення</a:t>
            </a:r>
            <a:endParaRPr lang="uk-UA" sz="1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91394" y="4642255"/>
            <a:ext cx="2071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/>
              <a:t>Тренувальні</a:t>
            </a:r>
          </a:p>
          <a:p>
            <a:pPr algn="ctr"/>
            <a:r>
              <a:rPr lang="uk-UA" sz="1600" i="1" dirty="0" smtClean="0"/>
              <a:t>проводяться з метою удосконалення  вивченого матеріалу і розвитку фізичних якостей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869" y="4566554"/>
            <a:ext cx="2071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/>
              <a:t>Контрольні</a:t>
            </a:r>
          </a:p>
          <a:p>
            <a:pPr algn="ctr"/>
            <a:r>
              <a:rPr lang="uk-UA" sz="1600" i="1" dirty="0" smtClean="0"/>
              <a:t>спрямовані на здійснення контролю за виконанням вивчених вправ  та фізичних якостей</a:t>
            </a:r>
            <a:endParaRPr lang="uk-UA" sz="16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925886" y="4610526"/>
            <a:ext cx="2071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/>
              <a:t>Змішані</a:t>
            </a:r>
          </a:p>
          <a:p>
            <a:pPr algn="ctr"/>
            <a:r>
              <a:rPr lang="uk-UA" sz="1600" i="1" dirty="0" smtClean="0"/>
              <a:t>Проводяться найчастіше, включаючи в себе елементи  різних уроків</a:t>
            </a:r>
            <a:endParaRPr lang="uk-UA" sz="1600" i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91394" y="1328271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444208" y="1291706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2194" y="4297041"/>
            <a:ext cx="64815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923383" y="4293096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85732" y="4267888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475656" y="4294411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97974" y="4092092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491880" y="4267889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964709" y="300251"/>
            <a:ext cx="6972299" cy="7720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4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4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Нова </a:t>
            </a:r>
            <a:r>
              <a:rPr lang="ru-RU" sz="4400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</a:t>
            </a:r>
            <a:r>
              <a:rPr lang="ru-RU" sz="44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школа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7" name="Picture 2" descr="НУШ | Городищенська гром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05" y="120408"/>
            <a:ext cx="1782281" cy="1862738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319475" y="1214848"/>
            <a:ext cx="88245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                           У  </a:t>
            </a:r>
            <a:r>
              <a:rPr lang="uk-UA" sz="2000" dirty="0"/>
              <a:t>контексті Концепції  Нової  української  школи освітній заклад    </a:t>
            </a:r>
            <a:r>
              <a:rPr lang="uk-UA" sz="2000" dirty="0" smtClean="0"/>
              <a:t>    </a:t>
            </a:r>
          </a:p>
          <a:p>
            <a:r>
              <a:rPr lang="uk-UA" sz="2000" dirty="0" smtClean="0"/>
              <a:t>                       має  </a:t>
            </a:r>
            <a:r>
              <a:rPr lang="uk-UA" sz="2000" dirty="0"/>
              <a:t>навчити </a:t>
            </a:r>
            <a:r>
              <a:rPr lang="uk-UA" sz="2000" dirty="0" smtClean="0"/>
              <a:t>дітей </a:t>
            </a:r>
            <a:r>
              <a:rPr lang="uk-UA" sz="2000" dirty="0"/>
              <a:t>використовувати знання і вміння, отримані в </a:t>
            </a:r>
            <a:endParaRPr lang="uk-UA" sz="2000" dirty="0" smtClean="0"/>
          </a:p>
          <a:p>
            <a:r>
              <a:rPr lang="uk-UA" sz="2000" dirty="0" smtClean="0"/>
              <a:t>                            процесі </a:t>
            </a:r>
            <a:r>
              <a:rPr lang="uk-UA" sz="2000" dirty="0"/>
              <a:t>навчання, для вирішення </a:t>
            </a:r>
            <a:r>
              <a:rPr lang="uk-UA" sz="2000" dirty="0" smtClean="0"/>
              <a:t>повсякденних  </a:t>
            </a:r>
            <a:r>
              <a:rPr lang="uk-UA" sz="2000" dirty="0"/>
              <a:t>проблем  і  життєвих  ситуацій,  тому  заняття  фізичною  культурою </a:t>
            </a:r>
            <a:r>
              <a:rPr lang="uk-UA" sz="2000" dirty="0" smtClean="0"/>
              <a:t>повинні </a:t>
            </a:r>
            <a:r>
              <a:rPr lang="uk-UA" sz="2000" dirty="0"/>
              <a:t>увійти до звички школяра. </a:t>
            </a:r>
          </a:p>
          <a:p>
            <a:r>
              <a:rPr lang="uk-UA" sz="2000" dirty="0"/>
              <a:t>Уроки з фізичної культури, згідно із частиною четвертою статті 26 Закону </a:t>
            </a:r>
            <a:r>
              <a:rPr lang="uk-UA" sz="2000" dirty="0" smtClean="0"/>
              <a:t>України </a:t>
            </a:r>
            <a:r>
              <a:rPr lang="uk-UA" sz="2000" dirty="0"/>
              <a:t>«Про фізичну культуру і спорт», є обов'язковими і проводяться відповідно </a:t>
            </a:r>
            <a:r>
              <a:rPr lang="uk-UA" sz="2000" dirty="0" smtClean="0"/>
              <a:t>до  </a:t>
            </a:r>
            <a:r>
              <a:rPr lang="uk-UA" sz="2000" dirty="0"/>
              <a:t>навчальних  програм,   затверджених  у  встановленому  порядку  Міністерством </a:t>
            </a:r>
            <a:r>
              <a:rPr lang="uk-UA" sz="2000" dirty="0" smtClean="0"/>
              <a:t>освіти </a:t>
            </a:r>
            <a:r>
              <a:rPr lang="uk-UA" sz="2000" dirty="0"/>
              <a:t>і науки України.  </a:t>
            </a:r>
          </a:p>
          <a:p>
            <a:r>
              <a:rPr lang="uk-UA" sz="2000" dirty="0"/>
              <a:t>Години фізичної культури передбачені усіма Типовими навчальними планами </a:t>
            </a:r>
            <a:r>
              <a:rPr lang="uk-UA" sz="2000" dirty="0" smtClean="0"/>
              <a:t>є  </a:t>
            </a:r>
            <a:r>
              <a:rPr lang="uk-UA" sz="2000" dirty="0"/>
              <a:t>однаковими  для  всіх  закладів  загальної  середньої  освіти    незалежно  від </a:t>
            </a:r>
            <a:r>
              <a:rPr lang="uk-UA" sz="2000" dirty="0" smtClean="0"/>
              <a:t>підпорядкування </a:t>
            </a:r>
            <a:r>
              <a:rPr lang="uk-UA" sz="2000" dirty="0"/>
              <a:t>та форми власності,  фінансуються та проводяться в повному обсязі </a:t>
            </a:r>
            <a:r>
              <a:rPr lang="uk-UA" sz="2000" dirty="0" smtClean="0"/>
              <a:t>учителем </a:t>
            </a:r>
            <a:r>
              <a:rPr lang="uk-UA" sz="2000" dirty="0"/>
              <a:t>фізичної  </a:t>
            </a:r>
            <a:r>
              <a:rPr lang="uk-UA" sz="2000" dirty="0" smtClean="0"/>
              <a:t>культури.</a:t>
            </a:r>
          </a:p>
          <a:p>
            <a:r>
              <a:rPr lang="ru-RU" sz="2000" dirty="0"/>
              <a:t>У </a:t>
            </a:r>
            <a:r>
              <a:rPr lang="ru-RU" sz="2000" dirty="0" err="1"/>
              <a:t>інваріантній</a:t>
            </a:r>
            <a:r>
              <a:rPr lang="ru-RU" sz="2000" dirty="0"/>
              <a:t> </a:t>
            </a:r>
            <a:r>
              <a:rPr lang="ru-RU" sz="2000" dirty="0" err="1"/>
              <a:t>складові</a:t>
            </a:r>
            <a:r>
              <a:rPr lang="ru-RU" sz="2000" dirty="0"/>
              <a:t> </a:t>
            </a:r>
            <a:r>
              <a:rPr lang="ru-RU" sz="2000" dirty="0" err="1"/>
              <a:t>передбачено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3 </a:t>
            </a:r>
            <a:r>
              <a:rPr lang="ru-RU" sz="2000" b="1" dirty="0" err="1">
                <a:solidFill>
                  <a:srgbClr val="FF0000"/>
                </a:solidFill>
              </a:rPr>
              <a:t>години</a:t>
            </a:r>
            <a:r>
              <a:rPr lang="ru-RU" sz="2000" b="1" dirty="0">
                <a:solidFill>
                  <a:srgbClr val="FF0000"/>
                </a:solidFill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</a:rPr>
              <a:t>тиждень</a:t>
            </a:r>
            <a:r>
              <a:rPr lang="ru-RU" sz="2000" b="1" dirty="0">
                <a:solidFill>
                  <a:srgbClr val="FF0000"/>
                </a:solidFill>
              </a:rPr>
              <a:t> з 1 до 11 </a:t>
            </a:r>
            <a:r>
              <a:rPr lang="ru-RU" sz="2000" b="1" dirty="0" err="1">
                <a:solidFill>
                  <a:srgbClr val="FF0000"/>
                </a:solidFill>
              </a:rPr>
              <a:t>класу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9"/>
          <p:cNvSpPr/>
          <p:nvPr/>
        </p:nvSpPr>
        <p:spPr>
          <a:xfrm>
            <a:off x="152407" y="-39960"/>
            <a:ext cx="138545" cy="38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9"/>
          <p:cNvSpPr/>
          <p:nvPr/>
        </p:nvSpPr>
        <p:spPr>
          <a:xfrm>
            <a:off x="152407" y="-39960"/>
            <a:ext cx="138545" cy="38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152407" y="-39960"/>
            <a:ext cx="138545" cy="38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49"/>
          <p:cNvSpPr/>
          <p:nvPr/>
        </p:nvSpPr>
        <p:spPr>
          <a:xfrm>
            <a:off x="10" y="-192360"/>
            <a:ext cx="138545" cy="38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49"/>
          <p:cNvSpPr/>
          <p:nvPr/>
        </p:nvSpPr>
        <p:spPr>
          <a:xfrm>
            <a:off x="-12158" y="2987012"/>
            <a:ext cx="6272069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записи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різних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видів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контролю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роблять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називного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відмінка</a:t>
            </a:r>
            <a:r>
              <a:rPr lang="ru-RU" sz="2000" b="1" dirty="0" smtClean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:, 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«І семестр», </a:t>
            </a:r>
            <a:r>
              <a:rPr lang="ru-RU" sz="2000" b="1" dirty="0" smtClean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000" b="1" dirty="0" err="1" smtClean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Річна</a:t>
            </a:r>
            <a:r>
              <a:rPr lang="ru-RU" sz="2000" b="1" dirty="0" smtClean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досягнень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12-бальною системою (шкалою)  і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позначаються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цифрами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до 12. 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атестації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робиться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відповідний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н/а (не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атестований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(а)).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звільнення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робиться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звільнений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b="1" dirty="0"/>
          </a:p>
        </p:txBody>
      </p:sp>
      <p:sp>
        <p:nvSpPr>
          <p:cNvPr id="872" name="Google Shape;872;p49"/>
          <p:cNvSpPr/>
          <p:nvPr/>
        </p:nvSpPr>
        <p:spPr>
          <a:xfrm>
            <a:off x="6156176" y="4212065"/>
            <a:ext cx="297397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Записи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проводяться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чорнилами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(пастою)  одного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кольору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чітко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й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охайно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сторінках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журналу не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допускаються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будь-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виправлення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</p:txBody>
      </p:sp>
      <p:pic>
        <p:nvPicPr>
          <p:cNvPr id="873" name="Google Shape;87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2069" y="1820976"/>
            <a:ext cx="2703416" cy="238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49"/>
          <p:cNvSpPr txBox="1">
            <a:spLocks noGrp="1"/>
          </p:cNvSpPr>
          <p:nvPr>
            <p:ph type="title"/>
          </p:nvPr>
        </p:nvSpPr>
        <p:spPr>
          <a:xfrm>
            <a:off x="221679" y="17738"/>
            <a:ext cx="8715436" cy="53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Ведення</a:t>
            </a:r>
            <a:r>
              <a:rPr lang="ru-RU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класного</a:t>
            </a:r>
            <a:r>
              <a:rPr lang="ru-RU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журналу </a:t>
            </a:r>
            <a:endParaRPr b="1" dirty="0">
              <a:solidFill>
                <a:srgbClr val="3A5B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5" name="Google Shape;875;p49"/>
          <p:cNvSpPr/>
          <p:nvPr/>
        </p:nvSpPr>
        <p:spPr>
          <a:xfrm>
            <a:off x="0" y="1820976"/>
            <a:ext cx="60121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5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Дату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занять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записуємо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дробом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чисельник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якого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датою, а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знаменник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місяцем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поточного року.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Наприклад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04/09  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6" name="Google Shape;876;p49"/>
          <p:cNvSpPr/>
          <p:nvPr/>
        </p:nvSpPr>
        <p:spPr>
          <a:xfrm>
            <a:off x="0" y="620688"/>
            <a:ext cx="9144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Наказ МОН «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Інструкція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ведення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класного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журналу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5-11(12)-х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класів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загальноосвітніх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закладів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03.07. 2008 р. № 496)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050889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85344"/>
            <a:ext cx="7907138" cy="10064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</a:rPr>
              <a:t>Розподіл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учнів</a:t>
            </a:r>
            <a:r>
              <a:rPr lang="ru-RU" sz="3600" dirty="0">
                <a:solidFill>
                  <a:srgbClr val="002060"/>
                </a:solidFill>
              </a:rPr>
              <a:t> на </a:t>
            </a:r>
            <a:r>
              <a:rPr lang="ru-RU" sz="3600" dirty="0" err="1" smtClean="0">
                <a:solidFill>
                  <a:srgbClr val="002060"/>
                </a:solidFill>
              </a:rPr>
              <a:t>медичні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групи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на </a:t>
            </a:r>
            <a:r>
              <a:rPr lang="ru-RU" sz="3600" dirty="0">
                <a:solidFill>
                  <a:srgbClr val="002060"/>
                </a:solidFill>
              </a:rPr>
              <a:t>уроках </a:t>
            </a:r>
            <a:r>
              <a:rPr lang="ru-RU" sz="3600" dirty="0" err="1">
                <a:solidFill>
                  <a:srgbClr val="002060"/>
                </a:solidFill>
              </a:rPr>
              <a:t>фізичної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культури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96" y="1063365"/>
            <a:ext cx="9061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2060"/>
                </a:solidFill>
              </a:rPr>
              <a:t>Відповідно</a:t>
            </a:r>
            <a:r>
              <a:rPr lang="ru-RU" sz="2000" dirty="0">
                <a:solidFill>
                  <a:srgbClr val="002060"/>
                </a:solidFill>
              </a:rPr>
              <a:t> до </a:t>
            </a:r>
            <a:r>
              <a:rPr lang="ru-RU" sz="2000" dirty="0" err="1">
                <a:solidFill>
                  <a:srgbClr val="002060"/>
                </a:solidFill>
              </a:rPr>
              <a:t>Інструкції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затвердженої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наказом МОЗ та МОН </a:t>
            </a:r>
            <a:r>
              <a:rPr lang="ru-RU" sz="2000" dirty="0" err="1">
                <a:solidFill>
                  <a:srgbClr val="002060"/>
                </a:solidFill>
              </a:rPr>
              <a:t>від</a:t>
            </a:r>
            <a:r>
              <a:rPr lang="ru-RU" sz="2000" dirty="0">
                <a:solidFill>
                  <a:srgbClr val="002060"/>
                </a:solidFill>
              </a:rPr>
              <a:t> 20.07.2009 р. </a:t>
            </a:r>
            <a:r>
              <a:rPr lang="ru-RU" sz="2000" dirty="0" smtClean="0">
                <a:solidFill>
                  <a:srgbClr val="002060"/>
                </a:solidFill>
              </a:rPr>
              <a:t>за </a:t>
            </a:r>
            <a:r>
              <a:rPr lang="ru-RU" sz="2000" dirty="0">
                <a:solidFill>
                  <a:srgbClr val="002060"/>
                </a:solidFill>
              </a:rPr>
              <a:t>№ 518/674 </a:t>
            </a:r>
            <a:r>
              <a:rPr lang="ru-RU" sz="2000" dirty="0" err="1">
                <a:solidFill>
                  <a:srgbClr val="002060"/>
                </a:solidFill>
              </a:rPr>
              <a:t>учні</a:t>
            </a:r>
            <a:r>
              <a:rPr lang="ru-RU" sz="2000" dirty="0">
                <a:solidFill>
                  <a:srgbClr val="002060"/>
                </a:solidFill>
              </a:rPr>
              <a:t>/</a:t>
            </a:r>
            <a:r>
              <a:rPr lang="ru-RU" sz="2000" dirty="0" err="1">
                <a:solidFill>
                  <a:srgbClr val="002060"/>
                </a:solidFill>
              </a:rPr>
              <a:t>учениці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розподіляються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на: </a:t>
            </a:r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основну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підготовчу</a:t>
            </a:r>
            <a:r>
              <a:rPr lang="ru-RU" sz="2000" dirty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спеціальну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медичні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групи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i="1" dirty="0" err="1" smtClean="0">
                <a:solidFill>
                  <a:srgbClr val="002060"/>
                </a:solidFill>
              </a:rPr>
              <a:t>Основна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група</a:t>
            </a:r>
            <a:r>
              <a:rPr lang="uk-UA" sz="2000" b="1" i="1" dirty="0" smtClean="0">
                <a:solidFill>
                  <a:srgbClr val="002060"/>
                </a:solidFill>
              </a:rPr>
              <a:t>: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навчання</a:t>
            </a:r>
            <a:r>
              <a:rPr lang="ru-RU" sz="2000" dirty="0">
                <a:solidFill>
                  <a:srgbClr val="002060"/>
                </a:solidFill>
              </a:rPr>
              <a:t> проводиться в </a:t>
            </a:r>
            <a:r>
              <a:rPr lang="ru-RU" sz="2000" dirty="0" err="1">
                <a:solidFill>
                  <a:srgbClr val="002060"/>
                </a:solidFill>
              </a:rPr>
              <a:t>повному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обсязі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згідно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навчальними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програмами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i="1" dirty="0" err="1" smtClean="0">
                <a:solidFill>
                  <a:srgbClr val="002060"/>
                </a:solidFill>
              </a:rPr>
              <a:t>Підготовча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група</a:t>
            </a:r>
            <a:r>
              <a:rPr lang="ru-RU" sz="2000" b="1" i="1" dirty="0" smtClean="0">
                <a:solidFill>
                  <a:srgbClr val="002060"/>
                </a:solidFill>
              </a:rPr>
              <a:t>: </a:t>
            </a:r>
            <a:r>
              <a:rPr lang="ru-RU" sz="2000" dirty="0" err="1">
                <a:solidFill>
                  <a:srgbClr val="002060"/>
                </a:solidFill>
              </a:rPr>
              <a:t>відвідують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обов’язкові</a:t>
            </a:r>
            <a:r>
              <a:rPr lang="ru-RU" sz="2000" dirty="0">
                <a:solidFill>
                  <a:srgbClr val="002060"/>
                </a:solidFill>
              </a:rPr>
              <a:t> уроки </a:t>
            </a:r>
            <a:r>
              <a:rPr lang="ru-RU" sz="2000" dirty="0" err="1">
                <a:solidFill>
                  <a:srgbClr val="002060"/>
                </a:solidFill>
              </a:rPr>
              <a:t>фізичної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культури</a:t>
            </a:r>
            <a:r>
              <a:rPr lang="ru-RU" sz="2000" dirty="0">
                <a:solidFill>
                  <a:srgbClr val="002060"/>
                </a:solidFill>
              </a:rPr>
              <a:t> та </a:t>
            </a:r>
            <a:r>
              <a:rPr lang="ru-RU" sz="2000" dirty="0" err="1">
                <a:solidFill>
                  <a:srgbClr val="002060"/>
                </a:solidFill>
              </a:rPr>
              <a:t>опановують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навчальний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матеріал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відповідно</a:t>
            </a:r>
            <a:r>
              <a:rPr lang="ru-RU" sz="2000" dirty="0">
                <a:solidFill>
                  <a:srgbClr val="002060"/>
                </a:solidFill>
              </a:rPr>
              <a:t> до </a:t>
            </a:r>
            <a:r>
              <a:rPr lang="ru-RU" sz="2000" dirty="0" err="1">
                <a:solidFill>
                  <a:srgbClr val="002060"/>
                </a:solidFill>
              </a:rPr>
              <a:t>вимог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цієї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модельної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навчальної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програми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>
                <a:solidFill>
                  <a:srgbClr val="FF0000"/>
                </a:solidFill>
              </a:rPr>
              <a:t>Участь у </a:t>
            </a:r>
            <a:r>
              <a:rPr lang="ru-RU" sz="2000" dirty="0" err="1">
                <a:solidFill>
                  <a:srgbClr val="FF0000"/>
                </a:solidFill>
              </a:rPr>
              <a:t>змаганнях</a:t>
            </a:r>
            <a:r>
              <a:rPr lang="ru-RU" sz="2000" dirty="0">
                <a:solidFill>
                  <a:srgbClr val="FF0000"/>
                </a:solidFill>
              </a:rPr>
              <a:t> – за </a:t>
            </a:r>
            <a:r>
              <a:rPr lang="ru-RU" sz="2000" dirty="0" err="1">
                <a:solidFill>
                  <a:srgbClr val="FF0000"/>
                </a:solidFill>
              </a:rPr>
              <a:t>додатковим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дозволом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лікаря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i="1" dirty="0" err="1" smtClean="0">
                <a:solidFill>
                  <a:srgbClr val="FF0000"/>
                </a:solidFill>
              </a:rPr>
              <a:t>Спеціальна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група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  <a:r>
              <a:rPr lang="ru-RU" sz="2000" dirty="0" err="1">
                <a:solidFill>
                  <a:srgbClr val="FF0000"/>
                </a:solidFill>
              </a:rPr>
              <a:t>відвідують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обов’язкові</a:t>
            </a:r>
            <a:r>
              <a:rPr lang="ru-RU" sz="2000" dirty="0">
                <a:solidFill>
                  <a:srgbClr val="FF0000"/>
                </a:solidFill>
              </a:rPr>
              <a:t> уроки </a:t>
            </a:r>
            <a:r>
              <a:rPr lang="ru-RU" sz="2000" dirty="0" err="1">
                <a:solidFill>
                  <a:srgbClr val="FF0000"/>
                </a:solidFill>
              </a:rPr>
              <a:t>фізичної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культури</a:t>
            </a:r>
            <a:r>
              <a:rPr lang="ru-RU" sz="2000" dirty="0">
                <a:solidFill>
                  <a:srgbClr val="FF0000"/>
                </a:solidFill>
              </a:rPr>
              <a:t>, але </a:t>
            </a:r>
            <a:r>
              <a:rPr lang="ru-RU" sz="2000" dirty="0" err="1">
                <a:solidFill>
                  <a:srgbClr val="FF0000"/>
                </a:solidFill>
              </a:rPr>
              <a:t>виконують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корегувальні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вправи</a:t>
            </a:r>
            <a:r>
              <a:rPr lang="ru-RU" sz="2000" dirty="0">
                <a:solidFill>
                  <a:srgbClr val="FF0000"/>
                </a:solidFill>
              </a:rPr>
              <a:t> і </a:t>
            </a:r>
            <a:r>
              <a:rPr lang="ru-RU" sz="2000" dirty="0" err="1">
                <a:solidFill>
                  <a:srgbClr val="FF0000"/>
                </a:solidFill>
              </a:rPr>
              <a:t>вправи</a:t>
            </a:r>
            <a:r>
              <a:rPr lang="ru-RU" sz="2000" dirty="0">
                <a:solidFill>
                  <a:srgbClr val="FF0000"/>
                </a:solidFill>
              </a:rPr>
              <a:t> для </a:t>
            </a:r>
            <a:r>
              <a:rPr lang="ru-RU" sz="2000" dirty="0" err="1">
                <a:solidFill>
                  <a:srgbClr val="FF0000"/>
                </a:solidFill>
              </a:rPr>
              <a:t>загального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фізичного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розвитку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які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їм</a:t>
            </a:r>
            <a:r>
              <a:rPr lang="ru-RU" sz="2000" dirty="0">
                <a:solidFill>
                  <a:srgbClr val="FF0000"/>
                </a:solidFill>
              </a:rPr>
              <a:t> не </a:t>
            </a:r>
            <a:r>
              <a:rPr lang="ru-RU" sz="2000" dirty="0" err="1">
                <a:solidFill>
                  <a:srgbClr val="FF0000"/>
                </a:solidFill>
              </a:rPr>
              <a:t>протипоказані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482" y="4535715"/>
            <a:ext cx="87823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Медичне</a:t>
            </a:r>
            <a:r>
              <a:rPr lang="ru-RU" dirty="0"/>
              <a:t>  </a:t>
            </a:r>
            <a:r>
              <a:rPr lang="ru-RU" dirty="0" err="1"/>
              <a:t>обстеження</a:t>
            </a:r>
            <a:r>
              <a:rPr lang="ru-RU" dirty="0"/>
              <a:t>  </a:t>
            </a:r>
            <a:r>
              <a:rPr lang="ru-RU" dirty="0" err="1"/>
              <a:t>учнів</a:t>
            </a:r>
            <a:r>
              <a:rPr lang="ru-RU" dirty="0"/>
              <a:t>  проводиться  </a:t>
            </a:r>
            <a:r>
              <a:rPr lang="ru-RU" dirty="0" err="1"/>
              <a:t>щорічно</a:t>
            </a:r>
            <a:r>
              <a:rPr lang="ru-RU" dirty="0"/>
              <a:t>  в  </a:t>
            </a:r>
            <a:r>
              <a:rPr lang="ru-RU" dirty="0" err="1"/>
              <a:t>установленому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законодавством</a:t>
            </a:r>
            <a:r>
              <a:rPr lang="ru-RU" dirty="0"/>
              <a:t> порядку. На уроках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не </a:t>
            </a:r>
            <a:r>
              <a:rPr lang="ru-RU" dirty="0" err="1"/>
              <a:t>допускати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Учні</a:t>
            </a:r>
            <a:r>
              <a:rPr lang="ru-RU" dirty="0"/>
              <a:t>,  </a:t>
            </a:r>
            <a:r>
              <a:rPr lang="ru-RU" dirty="0" err="1"/>
              <a:t>незалежно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 </a:t>
            </a:r>
            <a:r>
              <a:rPr lang="ru-RU" dirty="0" err="1"/>
              <a:t>рівня</a:t>
            </a:r>
            <a:r>
              <a:rPr lang="ru-RU" dirty="0"/>
              <a:t>  </a:t>
            </a:r>
            <a:r>
              <a:rPr lang="ru-RU" dirty="0" err="1"/>
              <a:t>фізичного</a:t>
            </a:r>
            <a:r>
              <a:rPr lang="ru-RU" dirty="0"/>
              <a:t>  </a:t>
            </a:r>
            <a:r>
              <a:rPr lang="ru-RU" dirty="0" err="1"/>
              <a:t>розвитку</a:t>
            </a:r>
            <a:r>
              <a:rPr lang="ru-RU" dirty="0"/>
              <a:t>  та  </a:t>
            </a:r>
            <a:r>
              <a:rPr lang="ru-RU" dirty="0" err="1"/>
              <a:t>медичної</a:t>
            </a:r>
            <a:r>
              <a:rPr lang="ru-RU" dirty="0"/>
              <a:t>  </a:t>
            </a:r>
            <a:r>
              <a:rPr lang="ru-RU" dirty="0" err="1"/>
              <a:t>групи</a:t>
            </a:r>
            <a:r>
              <a:rPr lang="ru-RU" dirty="0"/>
              <a:t>,  а  </a:t>
            </a:r>
            <a:r>
              <a:rPr lang="ru-RU" dirty="0" err="1"/>
              <a:t>також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звільнені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присутніми</a:t>
            </a:r>
            <a:r>
              <a:rPr lang="ru-RU" dirty="0"/>
              <a:t> на уроках </a:t>
            </a:r>
          </a:p>
          <a:p>
            <a:pPr algn="ctr"/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268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4" y="129203"/>
            <a:ext cx="8665729" cy="77201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Медико-педагогічний</a:t>
            </a:r>
            <a:r>
              <a:rPr lang="ru-RU" sz="3600" dirty="0" smtClean="0">
                <a:solidFill>
                  <a:srgbClr val="002060"/>
                </a:solidFill>
              </a:rPr>
              <a:t> контроль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кутник 3"/>
          <p:cNvSpPr/>
          <p:nvPr/>
        </p:nvSpPr>
        <p:spPr>
          <a:xfrm>
            <a:off x="215460" y="1183289"/>
            <a:ext cx="86009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Наказ МОЗ і МОН України від 20.07.2009 № 518</a:t>
            </a:r>
            <a:r>
              <a:rPr lang="ru-RU" sz="3600" dirty="0" smtClean="0">
                <a:solidFill>
                  <a:srgbClr val="002060"/>
                </a:solidFill>
              </a:rPr>
              <a:t>/674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«</a:t>
            </a:r>
            <a:r>
              <a:rPr lang="ru-RU" sz="3600" dirty="0" smtClean="0">
                <a:solidFill>
                  <a:srgbClr val="002060"/>
                </a:solidFill>
              </a:rPr>
              <a:t>Про </a:t>
            </a:r>
            <a:r>
              <a:rPr lang="ru-RU" sz="3600" dirty="0" err="1" smtClean="0">
                <a:solidFill>
                  <a:srgbClr val="002060"/>
                </a:solidFill>
              </a:rPr>
              <a:t>забезпечення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медико-педагогічного</a:t>
            </a:r>
            <a:r>
              <a:rPr lang="ru-RU" sz="3600" dirty="0" smtClean="0">
                <a:solidFill>
                  <a:srgbClr val="002060"/>
                </a:solidFill>
              </a:rPr>
              <a:t> контролю за </a:t>
            </a:r>
            <a:r>
              <a:rPr lang="ru-RU" sz="3600" dirty="0" err="1" smtClean="0">
                <a:solidFill>
                  <a:srgbClr val="002060"/>
                </a:solidFill>
              </a:rPr>
              <a:t>фізичним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вихованням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учнів</a:t>
            </a:r>
            <a:r>
              <a:rPr lang="ru-RU" sz="3600" dirty="0" smtClean="0">
                <a:solidFill>
                  <a:srgbClr val="002060"/>
                </a:solidFill>
              </a:rPr>
              <a:t>  у </a:t>
            </a:r>
            <a:r>
              <a:rPr lang="ru-RU" sz="3600" dirty="0" err="1" smtClean="0">
                <a:solidFill>
                  <a:srgbClr val="002060"/>
                </a:solidFill>
              </a:rPr>
              <a:t>загальноосвітніх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навчальних</a:t>
            </a:r>
            <a:r>
              <a:rPr lang="ru-RU" sz="3600" dirty="0" smtClean="0">
                <a:solidFill>
                  <a:srgbClr val="002060"/>
                </a:solidFill>
              </a:rPr>
              <a:t> закладах</a:t>
            </a:r>
            <a:r>
              <a:rPr lang="uk-UA" sz="3600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uk-UA" sz="3600" dirty="0" smtClean="0">
              <a:solidFill>
                <a:srgbClr val="002060"/>
              </a:solidFill>
            </a:endParaRPr>
          </a:p>
          <a:p>
            <a:pPr algn="ctr"/>
            <a:r>
              <a:rPr lang="uk-UA" sz="3200" dirty="0" smtClean="0"/>
              <a:t>  </a:t>
            </a:r>
            <a:r>
              <a:rPr lang="ru-RU" sz="2400" u="sng" dirty="0" smtClean="0">
                <a:hlinkClick r:id="rId2"/>
              </a:rPr>
              <a:t>https://zakon.rada.gov.ua/laws/show/z0772-09#Text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3456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4" y="129203"/>
            <a:ext cx="8665729" cy="77201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Медико-педагогічний</a:t>
            </a:r>
            <a:r>
              <a:rPr lang="ru-RU" sz="3600" dirty="0" smtClean="0">
                <a:solidFill>
                  <a:srgbClr val="002060"/>
                </a:solidFill>
              </a:rPr>
              <a:t> контроль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кутник 2"/>
          <p:cNvSpPr/>
          <p:nvPr/>
        </p:nvSpPr>
        <p:spPr>
          <a:xfrm>
            <a:off x="384242" y="794330"/>
            <a:ext cx="84049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  01.09 до 01.10 кожного </a:t>
            </a:r>
            <a:r>
              <a:rPr lang="ru-RU" sz="2800" dirty="0" err="1" smtClean="0">
                <a:solidFill>
                  <a:srgbClr val="FF0000"/>
                </a:solidFill>
              </a:rPr>
              <a:t>навчального</a:t>
            </a:r>
            <a:r>
              <a:rPr lang="ru-RU" sz="2800" dirty="0" smtClean="0">
                <a:solidFill>
                  <a:srgbClr val="FF0000"/>
                </a:solidFill>
              </a:rPr>
              <a:t> року </a:t>
            </a:r>
            <a:r>
              <a:rPr lang="ru-RU" sz="2800" dirty="0" err="1" smtClean="0"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метою </a:t>
            </a:r>
            <a:r>
              <a:rPr lang="ru-RU" sz="2800" dirty="0" err="1" smtClean="0">
                <a:solidFill>
                  <a:srgbClr val="002060"/>
                </a:solidFill>
              </a:rPr>
              <a:t>адаптації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учнів</a:t>
            </a:r>
            <a:r>
              <a:rPr lang="ru-RU" sz="2800" dirty="0" smtClean="0">
                <a:solidFill>
                  <a:srgbClr val="002060"/>
                </a:solidFill>
              </a:rPr>
              <a:t> до </a:t>
            </a:r>
            <a:r>
              <a:rPr lang="ru-RU" sz="2800" dirty="0" err="1" smtClean="0">
                <a:solidFill>
                  <a:srgbClr val="002060"/>
                </a:solidFill>
              </a:rPr>
              <a:t>навантажень</a:t>
            </a:r>
            <a:r>
              <a:rPr lang="ru-RU" sz="2800" dirty="0" smtClean="0">
                <a:solidFill>
                  <a:srgbClr val="002060"/>
                </a:solidFill>
              </a:rPr>
              <a:t> на уроках </a:t>
            </a:r>
            <a:r>
              <a:rPr lang="ru-RU" sz="2800" dirty="0" err="1" smtClean="0">
                <a:solidFill>
                  <a:srgbClr val="002060"/>
                </a:solidFill>
              </a:rPr>
              <a:t>фізичної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культури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прийом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навчальних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нормативів</a:t>
            </a:r>
            <a:r>
              <a:rPr lang="ru-RU" sz="2800" dirty="0" smtClean="0">
                <a:solidFill>
                  <a:srgbClr val="002060"/>
                </a:solidFill>
              </a:rPr>
              <a:t> не </a:t>
            </a:r>
            <a:r>
              <a:rPr lang="ru-RU" sz="2800" dirty="0" err="1" smtClean="0">
                <a:solidFill>
                  <a:srgbClr val="002060"/>
                </a:solidFill>
              </a:rPr>
              <a:t>здійснювався</a:t>
            </a:r>
            <a:r>
              <a:rPr lang="ru-RU" sz="2800" dirty="0" smtClean="0">
                <a:solidFill>
                  <a:srgbClr val="002060"/>
                </a:solidFill>
              </a:rPr>
              <a:t>, а </a:t>
            </a:r>
            <a:r>
              <a:rPr lang="ru-RU" sz="2800" dirty="0" err="1" smtClean="0">
                <a:solidFill>
                  <a:srgbClr val="002060"/>
                </a:solidFill>
              </a:rPr>
              <a:t>заняття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мали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рекреаційно-оздоровчий</a:t>
            </a:r>
            <a:r>
              <a:rPr lang="ru-RU" sz="2800" dirty="0" smtClean="0">
                <a:solidFill>
                  <a:srgbClr val="002060"/>
                </a:solidFill>
              </a:rPr>
              <a:t> характер </a:t>
            </a:r>
            <a:r>
              <a:rPr lang="ru-RU" sz="2800" dirty="0" err="1" smtClean="0"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помірними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навантаженнями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Рекомендуємо</a:t>
            </a:r>
            <a:r>
              <a:rPr lang="ru-RU" sz="2800" dirty="0" smtClean="0">
                <a:solidFill>
                  <a:srgbClr val="FF0000"/>
                </a:solidFill>
              </a:rPr>
              <a:t> у 2023- 2024 </a:t>
            </a:r>
            <a:r>
              <a:rPr lang="ru-RU" sz="2800" dirty="0" err="1" smtClean="0">
                <a:solidFill>
                  <a:srgbClr val="FF0000"/>
                </a:solidFill>
              </a:rPr>
              <a:t>навчальному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році</a:t>
            </a:r>
            <a:r>
              <a:rPr lang="ru-RU" sz="2800" dirty="0" smtClean="0">
                <a:solidFill>
                  <a:srgbClr val="002060"/>
                </a:solidFill>
              </a:rPr>
              <a:t> ! </a:t>
            </a:r>
            <a:r>
              <a:rPr lang="ru-RU" sz="2800" dirty="0" err="1" smtClean="0">
                <a:solidFill>
                  <a:srgbClr val="002060"/>
                </a:solidFill>
              </a:rPr>
              <a:t>Враховуючи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вплив</a:t>
            </a:r>
            <a:r>
              <a:rPr lang="ru-RU" sz="2800" dirty="0" smtClean="0">
                <a:solidFill>
                  <a:srgbClr val="002060"/>
                </a:solidFill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</a:rPr>
              <a:t>учнів</a:t>
            </a:r>
            <a:r>
              <a:rPr lang="ru-RU" sz="2800" dirty="0" smtClean="0">
                <a:solidFill>
                  <a:srgbClr val="002060"/>
                </a:solidFill>
              </a:rPr>
              <a:t>/</a:t>
            </a:r>
            <a:r>
              <a:rPr lang="ru-RU" sz="2800" dirty="0" err="1" smtClean="0">
                <a:solidFill>
                  <a:srgbClr val="002060"/>
                </a:solidFill>
              </a:rPr>
              <a:t>учениць</a:t>
            </a:r>
            <a:r>
              <a:rPr lang="ru-RU" sz="2800" dirty="0" smtClean="0">
                <a:solidFill>
                  <a:srgbClr val="002060"/>
                </a:solidFill>
              </a:rPr>
              <a:t> умов </a:t>
            </a:r>
            <a:r>
              <a:rPr lang="ru-RU" sz="2800" dirty="0" err="1" smtClean="0">
                <a:solidFill>
                  <a:srgbClr val="002060"/>
                </a:solidFill>
              </a:rPr>
              <a:t>воєнного</a:t>
            </a:r>
            <a:r>
              <a:rPr lang="ru-RU" sz="2800" dirty="0" smtClean="0">
                <a:solidFill>
                  <a:srgbClr val="002060"/>
                </a:solidFill>
              </a:rPr>
              <a:t> стану, </a:t>
            </a:r>
            <a:r>
              <a:rPr lang="ru-RU" sz="2800" dirty="0" err="1" smtClean="0">
                <a:solidFill>
                  <a:srgbClr val="002060"/>
                </a:solidFill>
              </a:rPr>
              <a:t>збільшити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період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адаптації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учнів</a:t>
            </a:r>
            <a:r>
              <a:rPr lang="ru-RU" sz="2800" dirty="0" smtClean="0">
                <a:solidFill>
                  <a:srgbClr val="002060"/>
                </a:solidFill>
              </a:rPr>
              <a:t> до </a:t>
            </a:r>
            <a:r>
              <a:rPr lang="ru-RU" sz="2800" dirty="0" err="1" smtClean="0">
                <a:solidFill>
                  <a:srgbClr val="002060"/>
                </a:solidFill>
              </a:rPr>
              <a:t>фізичних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навантажень</a:t>
            </a:r>
            <a:r>
              <a:rPr lang="ru-RU" sz="2800" dirty="0" smtClean="0">
                <a:solidFill>
                  <a:srgbClr val="002060"/>
                </a:solidFill>
              </a:rPr>
              <a:t> за </a:t>
            </a:r>
            <a:r>
              <a:rPr lang="ru-RU" sz="2800" dirty="0" err="1" smtClean="0">
                <a:solidFill>
                  <a:srgbClr val="002060"/>
                </a:solidFill>
              </a:rPr>
              <a:t>рішенням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педагогічної</a:t>
            </a:r>
            <a:r>
              <a:rPr lang="ru-RU" sz="2800" dirty="0" smtClean="0">
                <a:solidFill>
                  <a:srgbClr val="002060"/>
                </a:solidFill>
              </a:rPr>
              <a:t> ради та наказом директора </a:t>
            </a:r>
            <a:r>
              <a:rPr lang="ru-RU" sz="2800" dirty="0" err="1" smtClean="0">
                <a:solidFill>
                  <a:srgbClr val="002060"/>
                </a:solidFill>
              </a:rPr>
              <a:t>школи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9945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978" y="370334"/>
            <a:ext cx="5362971" cy="7720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Правила </a:t>
            </a:r>
            <a:r>
              <a:rPr lang="ru-RU" sz="3600" dirty="0" err="1" smtClean="0">
                <a:solidFill>
                  <a:srgbClr val="002060"/>
                </a:solidFill>
              </a:rPr>
              <a:t>безпеки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78327" y="1142346"/>
            <a:ext cx="846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Наказ МОН України від 1.06.2010 № 521 </a:t>
            </a:r>
          </a:p>
          <a:p>
            <a:pPr lvl="0" algn="ctr"/>
            <a:r>
              <a:rPr lang="uk-UA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smtClean="0">
                <a:solidFill>
                  <a:srgbClr val="002060"/>
                </a:solidFill>
              </a:rPr>
              <a:t>Про </a:t>
            </a:r>
            <a:r>
              <a:rPr lang="ru-RU" sz="2400" dirty="0" err="1" smtClean="0">
                <a:solidFill>
                  <a:srgbClr val="002060"/>
                </a:solidFill>
              </a:rPr>
              <a:t>затвердження</a:t>
            </a:r>
            <a:r>
              <a:rPr lang="ru-RU" sz="2400" dirty="0" smtClean="0">
                <a:solidFill>
                  <a:srgbClr val="002060"/>
                </a:solidFill>
              </a:rPr>
              <a:t> Правил </a:t>
            </a:r>
            <a:r>
              <a:rPr lang="ru-RU" sz="2400" dirty="0" err="1" smtClean="0">
                <a:solidFill>
                  <a:srgbClr val="002060"/>
                </a:solidFill>
              </a:rPr>
              <a:t>безпеки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під</a:t>
            </a:r>
            <a:r>
              <a:rPr lang="ru-RU" sz="2400" dirty="0" smtClean="0">
                <a:solidFill>
                  <a:srgbClr val="002060"/>
                </a:solidFill>
              </a:rPr>
              <a:t> час </a:t>
            </a:r>
            <a:r>
              <a:rPr lang="ru-RU" sz="2400" dirty="0" err="1" smtClean="0">
                <a:solidFill>
                  <a:srgbClr val="002060"/>
                </a:solidFill>
              </a:rPr>
              <a:t>проведення</a:t>
            </a:r>
            <a:r>
              <a:rPr lang="ru-RU" sz="2400" dirty="0" smtClean="0">
                <a:solidFill>
                  <a:srgbClr val="002060"/>
                </a:solidFill>
              </a:rPr>
              <a:t> занять </a:t>
            </a:r>
            <a:r>
              <a:rPr lang="ru-RU" sz="2400" dirty="0" err="1" smtClean="0">
                <a:solidFill>
                  <a:srgbClr val="002060"/>
                </a:solidFill>
              </a:rPr>
              <a:t>з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фізичної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культури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спорт</a:t>
            </a:r>
            <a:r>
              <a:rPr lang="uk-UA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 err="1" smtClean="0">
                <a:solidFill>
                  <a:srgbClr val="002060"/>
                </a:solidFill>
              </a:rPr>
              <a:t>загальноосвітніх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навчальних</a:t>
            </a:r>
            <a:r>
              <a:rPr lang="ru-RU" sz="2400" dirty="0" smtClean="0">
                <a:solidFill>
                  <a:srgbClr val="002060"/>
                </a:solidFill>
              </a:rPr>
              <a:t> заклада</a:t>
            </a:r>
            <a:r>
              <a:rPr lang="uk-UA" sz="2400" dirty="0" smtClean="0">
                <a:solidFill>
                  <a:srgbClr val="002060"/>
                </a:solidFill>
              </a:rPr>
              <a:t>х» </a:t>
            </a:r>
          </a:p>
          <a:p>
            <a:pPr lvl="0" algn="ctr"/>
            <a:r>
              <a:rPr lang="ru-RU" sz="2400" u="sng" dirty="0" err="1" smtClean="0">
                <a:hlinkClick r:id="rId2"/>
              </a:rPr>
              <a:t>https</a:t>
            </a:r>
            <a:r>
              <a:rPr lang="uk-UA" sz="2400" u="sng" dirty="0" smtClean="0">
                <a:hlinkClick r:id="rId2"/>
              </a:rPr>
              <a:t>://</a:t>
            </a:r>
            <a:r>
              <a:rPr lang="ru-RU" sz="2400" u="sng" dirty="0" err="1" smtClean="0">
                <a:hlinkClick r:id="rId2"/>
              </a:rPr>
              <a:t>zakon</a:t>
            </a:r>
            <a:r>
              <a:rPr lang="uk-UA" sz="2400" u="sng" dirty="0" smtClean="0">
                <a:hlinkClick r:id="rId2"/>
              </a:rPr>
              <a:t>.</a:t>
            </a:r>
            <a:r>
              <a:rPr lang="ru-RU" sz="2400" u="sng" dirty="0" err="1" smtClean="0">
                <a:hlinkClick r:id="rId2"/>
              </a:rPr>
              <a:t>rada</a:t>
            </a:r>
            <a:r>
              <a:rPr lang="uk-UA" sz="2400" u="sng" dirty="0" smtClean="0">
                <a:hlinkClick r:id="rId2"/>
              </a:rPr>
              <a:t>.</a:t>
            </a:r>
            <a:r>
              <a:rPr lang="ru-RU" sz="2400" u="sng" dirty="0" err="1" smtClean="0">
                <a:hlinkClick r:id="rId2"/>
              </a:rPr>
              <a:t>gov</a:t>
            </a:r>
            <a:r>
              <a:rPr lang="uk-UA" sz="2400" u="sng" dirty="0" smtClean="0">
                <a:hlinkClick r:id="rId2"/>
              </a:rPr>
              <a:t>.</a:t>
            </a:r>
            <a:r>
              <a:rPr lang="ru-RU" sz="2400" u="sng" dirty="0" err="1" smtClean="0">
                <a:hlinkClick r:id="rId2"/>
              </a:rPr>
              <a:t>ua</a:t>
            </a:r>
            <a:r>
              <a:rPr lang="uk-UA" sz="2400" u="sng" dirty="0" smtClean="0">
                <a:hlinkClick r:id="rId2"/>
              </a:rPr>
              <a:t>/</a:t>
            </a:r>
            <a:r>
              <a:rPr lang="ru-RU" sz="2400" u="sng" dirty="0" err="1" smtClean="0">
                <a:hlinkClick r:id="rId2"/>
              </a:rPr>
              <a:t>laws</a:t>
            </a:r>
            <a:r>
              <a:rPr lang="uk-UA" sz="2400" u="sng" dirty="0" smtClean="0">
                <a:hlinkClick r:id="rId2"/>
              </a:rPr>
              <a:t>/</a:t>
            </a:r>
            <a:r>
              <a:rPr lang="ru-RU" sz="2400" u="sng" dirty="0" err="1" smtClean="0">
                <a:hlinkClick r:id="rId2"/>
              </a:rPr>
              <a:t>show</a:t>
            </a:r>
            <a:r>
              <a:rPr lang="uk-UA" sz="2400" u="sng" dirty="0" smtClean="0">
                <a:hlinkClick r:id="rId2"/>
              </a:rPr>
              <a:t>/</a:t>
            </a:r>
            <a:r>
              <a:rPr lang="ru-RU" sz="2400" u="sng" dirty="0" err="1" smtClean="0">
                <a:hlinkClick r:id="rId2"/>
              </a:rPr>
              <a:t>z</a:t>
            </a:r>
            <a:r>
              <a:rPr lang="uk-UA" sz="2400" u="sng" dirty="0" smtClean="0">
                <a:hlinkClick r:id="rId2"/>
              </a:rPr>
              <a:t>0651-10#</a:t>
            </a:r>
            <a:r>
              <a:rPr lang="ru-RU" sz="2400" u="sng" dirty="0" err="1" smtClean="0">
                <a:hlinkClick r:id="rId2"/>
              </a:rPr>
              <a:t>Text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8327" y="3132873"/>
            <a:ext cx="872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/>
              <a:t>Згідно</a:t>
            </a:r>
            <a:r>
              <a:rPr lang="ru-RU" sz="2000" b="1" i="1" dirty="0"/>
              <a:t> </a:t>
            </a:r>
            <a:r>
              <a:rPr lang="ru-RU" sz="2000" b="1" i="1" dirty="0" smtClean="0"/>
              <a:t>Наказу </a:t>
            </a:r>
            <a:r>
              <a:rPr lang="ru-RU" sz="2000" b="1" i="1" dirty="0" err="1" smtClean="0"/>
              <a:t>Міністерства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освіти</a:t>
            </a:r>
            <a:r>
              <a:rPr lang="ru-RU" sz="2000" b="1" i="1" dirty="0" smtClean="0"/>
              <a:t> </a:t>
            </a:r>
            <a:r>
              <a:rPr lang="ru-RU" sz="2000" b="1" i="1" dirty="0"/>
              <a:t>і науки </a:t>
            </a:r>
            <a:r>
              <a:rPr lang="ru-RU" sz="2000" b="1" i="1" dirty="0" err="1" smtClean="0"/>
              <a:t>України</a:t>
            </a:r>
            <a:r>
              <a:rPr lang="ru-RU" sz="2000" b="1" i="1" dirty="0" smtClean="0"/>
              <a:t> 26.12.2017  </a:t>
            </a:r>
            <a:r>
              <a:rPr lang="ru-RU" sz="2000" b="1" i="1" dirty="0"/>
              <a:t>№ 1669 </a:t>
            </a:r>
            <a:r>
              <a:rPr lang="ru-RU" sz="2000" dirty="0" smtClean="0"/>
              <a:t>ПОЛОЖЕННЯ про </a:t>
            </a:r>
            <a:r>
              <a:rPr lang="ru-RU" sz="2000" dirty="0" err="1"/>
              <a:t>організацію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з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та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життєдіяльності</a:t>
            </a:r>
            <a:r>
              <a:rPr lang="ru-RU" sz="2000" dirty="0"/>
              <a:t> </a:t>
            </a:r>
            <a:r>
              <a:rPr lang="ru-RU" sz="2000" dirty="0" err="1"/>
              <a:t>учасників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в </a:t>
            </a:r>
            <a:r>
              <a:rPr lang="ru-RU" sz="2000" dirty="0" err="1"/>
              <a:t>установах</a:t>
            </a:r>
            <a:r>
              <a:rPr lang="ru-RU" sz="2000" dirty="0"/>
              <a:t> і закладах </a:t>
            </a:r>
            <a:r>
              <a:rPr lang="ru-RU" sz="2000" dirty="0" err="1"/>
              <a:t>освіти</a:t>
            </a:r>
            <a:endParaRPr lang="ru-RU" sz="2000" dirty="0"/>
          </a:p>
          <a:p>
            <a:r>
              <a:rPr lang="ru-RU" sz="2000" dirty="0" err="1" smtClean="0"/>
              <a:t>Розділ</a:t>
            </a:r>
            <a:r>
              <a:rPr lang="ru-RU" sz="2000" dirty="0" smtClean="0"/>
              <a:t> 7 пункт 5 учитель  </a:t>
            </a:r>
            <a:r>
              <a:rPr lang="ru-RU" sz="2000" dirty="0" err="1"/>
              <a:t>фізичної</a:t>
            </a:r>
            <a:r>
              <a:rPr lang="ru-RU" sz="2000" dirty="0"/>
              <a:t>  </a:t>
            </a:r>
            <a:r>
              <a:rPr lang="ru-RU" sz="2000" dirty="0" err="1"/>
              <a:t>культури</a:t>
            </a:r>
            <a:r>
              <a:rPr lang="ru-RU" sz="2000" dirty="0"/>
              <a:t>  перед  початком  кожного  практичного 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smtClean="0"/>
              <a:t>проводить </a:t>
            </a:r>
            <a:r>
              <a:rPr lang="ru-RU" sz="2000" dirty="0" err="1"/>
              <a:t>первинний</a:t>
            </a:r>
            <a:r>
              <a:rPr lang="ru-RU" sz="2000" dirty="0"/>
              <a:t> </a:t>
            </a:r>
            <a:r>
              <a:rPr lang="ru-RU" sz="2000" dirty="0" err="1"/>
              <a:t>інструктаж</a:t>
            </a:r>
            <a:r>
              <a:rPr lang="ru-RU" sz="2000" dirty="0"/>
              <a:t> з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життєдіяльності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реєструється</a:t>
            </a:r>
            <a:r>
              <a:rPr lang="ru-RU" sz="2000" dirty="0"/>
              <a:t> в </a:t>
            </a:r>
            <a:r>
              <a:rPr lang="ru-RU" sz="2000" dirty="0" err="1" smtClean="0"/>
              <a:t>класному</a:t>
            </a:r>
            <a:r>
              <a:rPr lang="ru-RU" sz="2000" dirty="0" smtClean="0"/>
              <a:t> </a:t>
            </a:r>
            <a:r>
              <a:rPr lang="ru-RU" sz="2000" dirty="0" err="1"/>
              <a:t>журналі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занять на </a:t>
            </a:r>
            <a:r>
              <a:rPr lang="ru-RU" sz="2000" dirty="0" err="1"/>
              <a:t>сторінці</a:t>
            </a:r>
            <a:r>
              <a:rPr lang="ru-RU" sz="2000" dirty="0"/>
              <a:t> предмета в </a:t>
            </a:r>
            <a:r>
              <a:rPr lang="ru-RU" sz="2000" dirty="0" err="1"/>
              <a:t>розділі</a:t>
            </a:r>
            <a:r>
              <a:rPr lang="ru-RU" sz="2000" dirty="0"/>
              <a:t> про </a:t>
            </a:r>
            <a:r>
              <a:rPr lang="ru-RU" sz="2000" dirty="0" err="1"/>
              <a:t>запис</a:t>
            </a:r>
            <a:r>
              <a:rPr lang="ru-RU" sz="2000" dirty="0"/>
              <a:t> </a:t>
            </a:r>
            <a:r>
              <a:rPr lang="ru-RU" sz="2000" dirty="0" err="1" smtClean="0"/>
              <a:t>змісту</a:t>
            </a:r>
            <a:r>
              <a:rPr lang="ru-RU" sz="2000" dirty="0" smtClean="0"/>
              <a:t> </a:t>
            </a:r>
            <a:r>
              <a:rPr lang="ru-RU" sz="2000" dirty="0"/>
              <a:t>уроку </a:t>
            </a:r>
            <a:r>
              <a:rPr lang="ru-RU" sz="2000" dirty="0" err="1"/>
              <a:t>літерами</a:t>
            </a:r>
            <a:r>
              <a:rPr lang="ru-RU" sz="2000" dirty="0"/>
              <a:t> ІБЖ.</a:t>
            </a:r>
            <a:endParaRPr lang="uk-UA" sz="2000" dirty="0"/>
          </a:p>
        </p:txBody>
      </p:sp>
      <p:pic>
        <p:nvPicPr>
          <p:cNvPr id="5" name="Picture 4" descr="D:\Виховні заходи\ДР ШКОЛИ 2016-2017\ми-ый-смай-ик-евушки-manga-5479011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4"/>
          <a:stretch/>
        </p:blipFill>
        <p:spPr bwMode="auto">
          <a:xfrm>
            <a:off x="251520" y="34634"/>
            <a:ext cx="1345268" cy="13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87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06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Поділ класу на групи дівчат і юнаків під час вивчення предмета в 10-11 класах загальноосвітніх навчальних закладах здійснюється згідно наказу Міністерства освіти і науки України </a:t>
            </a:r>
            <a:r>
              <a:rPr lang="uk-UA" sz="2400" b="1" dirty="0">
                <a:solidFill>
                  <a:srgbClr val="FF0000"/>
                </a:solidFill>
              </a:rPr>
              <a:t>від 20.02.2002 № 128 (додаток 2). </a:t>
            </a:r>
            <a:r>
              <a:rPr lang="uk-UA" sz="2400" b="1" dirty="0"/>
              <a:t>При наявності можливостей уроки фізичної культури в 5-9 класах варто проводити для хлопців та дівчат окремо.</a:t>
            </a:r>
            <a:endParaRPr lang="ru-RU" sz="2400" b="1" dirty="0"/>
          </a:p>
        </p:txBody>
      </p:sp>
      <p:pic>
        <p:nvPicPr>
          <p:cNvPr id="9" name="Picture 2" descr="E:\Атестація 2018-2019\5b8e4f664de9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822021"/>
            <a:ext cx="5222384" cy="2839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79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6"/>
    </mc:Choice>
    <mc:Fallback xmlns="">
      <p:transition spd="slow" advTm="586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2" y="652271"/>
            <a:ext cx="8502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Для організації і проведення позакласної роботи з фізичної культури (спортивні </a:t>
            </a:r>
            <a:r>
              <a:rPr lang="uk-UA" sz="2400" dirty="0" smtClean="0"/>
              <a:t>гуртки</a:t>
            </a:r>
            <a:r>
              <a:rPr lang="uk-UA" sz="2400" dirty="0"/>
              <a:t>,  секції  тощо)  в  закладах  загальної  середньої  освіти  з  учитель  керується </a:t>
            </a:r>
            <a:r>
              <a:rPr lang="uk-UA" sz="2400" dirty="0" smtClean="0"/>
              <a:t>навчальною  </a:t>
            </a:r>
            <a:r>
              <a:rPr lang="uk-UA" sz="2400" dirty="0"/>
              <a:t>програмою  для  1-11  класів  «Збірник  програм,  гуртків, </a:t>
            </a:r>
            <a:r>
              <a:rPr lang="uk-UA" sz="2400" dirty="0" smtClean="0"/>
              <a:t>факультативів</a:t>
            </a:r>
            <a:r>
              <a:rPr lang="uk-UA" sz="2400" dirty="0"/>
              <a:t>, курсів за вибором із фізичної культури». Упор. Дерев’янко В.В., </a:t>
            </a:r>
            <a:r>
              <a:rPr lang="uk-UA" sz="2400" dirty="0" err="1" smtClean="0"/>
              <a:t>Коломоєць</a:t>
            </a:r>
            <a:r>
              <a:rPr lang="uk-UA" sz="2400" dirty="0" smtClean="0"/>
              <a:t> </a:t>
            </a:r>
            <a:r>
              <a:rPr lang="uk-UA" sz="2400" dirty="0"/>
              <a:t>Г.А. Схвалено для використання у ЗЗСО комісією з фізичної культури </a:t>
            </a:r>
            <a:r>
              <a:rPr lang="uk-UA" sz="2400" dirty="0" smtClean="0"/>
              <a:t>Науково-методичної  </a:t>
            </a:r>
            <a:r>
              <a:rPr lang="uk-UA" sz="2400" dirty="0"/>
              <a:t>ради  з  питань  освіти  МОН  України  (лист  Інституту </a:t>
            </a:r>
            <a:r>
              <a:rPr lang="uk-UA" sz="2400" dirty="0" smtClean="0"/>
              <a:t>модернізації </a:t>
            </a:r>
            <a:r>
              <a:rPr lang="uk-UA" sz="2400" dirty="0"/>
              <a:t>змісту освіти від 02.07.2019 №22.1/12-Г-518). </a:t>
            </a:r>
          </a:p>
        </p:txBody>
      </p:sp>
    </p:spTree>
    <p:extLst>
      <p:ext uri="{BB962C8B-B14F-4D97-AF65-F5344CB8AC3E}">
        <p14:creationId xmlns:p14="http://schemas.microsoft.com/office/powerpoint/2010/main" val="3154078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84947" y="44571"/>
            <a:ext cx="6663519" cy="27259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Комунальна установа «Центр професійного розвитку педагогічних працівників Вінницької міської ради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КУ №ЦПРПП ВМР»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726" y="3290502"/>
            <a:ext cx="504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https://cprvmr.edu.vn.ua/</a:t>
            </a:r>
            <a:endParaRPr lang="uk-UA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5"/>
            <a:ext cx="2688652" cy="2738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235" y="4203512"/>
            <a:ext cx="4826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Адреса Центру: 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м. Вінниця вул. Мури 4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15717360"/>
              </p:ext>
            </p:extLst>
          </p:nvPr>
        </p:nvGraphicFramePr>
        <p:xfrm>
          <a:off x="4498715" y="3271411"/>
          <a:ext cx="5030834" cy="358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2621" y="2767282"/>
            <a:ext cx="5471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Центру за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покликанням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67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54" y="150126"/>
            <a:ext cx="6800527" cy="4913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0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474" y="134328"/>
            <a:ext cx="89529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Освітній  </a:t>
            </a:r>
            <a:r>
              <a:rPr lang="uk-UA" sz="2000" dirty="0"/>
              <a:t>процес  з  фізичної  культури  у  2023/2024  навчальному  році  буде </a:t>
            </a:r>
          </a:p>
          <a:p>
            <a:r>
              <a:rPr lang="uk-UA" sz="2000" dirty="0"/>
              <a:t>здійснюватися за наступними навчальними програмами: </a:t>
            </a:r>
          </a:p>
          <a:p>
            <a:r>
              <a:rPr lang="uk-UA" sz="2000" dirty="0"/>
              <a:t>Модельна навчальна програма </a:t>
            </a:r>
            <a:r>
              <a:rPr lang="uk-UA" sz="2000" b="1" dirty="0"/>
              <a:t>«Фізична культура. 5-6 класи» </a:t>
            </a:r>
            <a:r>
              <a:rPr lang="uk-UA" sz="2000" dirty="0"/>
              <a:t>для закладів </a:t>
            </a:r>
          </a:p>
          <a:p>
            <a:r>
              <a:rPr lang="uk-UA" sz="2000" dirty="0"/>
              <a:t>загальної  середньої  освіти  (автори:  </a:t>
            </a:r>
            <a:r>
              <a:rPr lang="uk-UA" sz="2000" dirty="0" err="1"/>
              <a:t>Педан</a:t>
            </a:r>
            <a:r>
              <a:rPr lang="uk-UA" sz="2000" dirty="0"/>
              <a:t>  О.С.,  </a:t>
            </a:r>
            <a:r>
              <a:rPr lang="uk-UA" sz="2000" dirty="0" err="1"/>
              <a:t>Коломоєць</a:t>
            </a:r>
            <a:r>
              <a:rPr lang="uk-UA" sz="2000" dirty="0"/>
              <a:t>  Г.  А.  ,  </a:t>
            </a:r>
            <a:r>
              <a:rPr lang="uk-UA" sz="2000" dirty="0" err="1"/>
              <a:t>Боляк</a:t>
            </a:r>
            <a:r>
              <a:rPr lang="uk-UA" sz="2000" dirty="0"/>
              <a:t>  А.  А., </a:t>
            </a:r>
            <a:r>
              <a:rPr lang="uk-UA" sz="2000" dirty="0" err="1" smtClean="0"/>
              <a:t>Ребрина</a:t>
            </a:r>
            <a:r>
              <a:rPr lang="uk-UA" sz="2000" dirty="0" smtClean="0"/>
              <a:t> </a:t>
            </a:r>
            <a:r>
              <a:rPr lang="uk-UA" sz="2000" dirty="0"/>
              <a:t>А. А., </a:t>
            </a:r>
            <a:r>
              <a:rPr lang="uk-UA" sz="2000" dirty="0" err="1"/>
              <a:t>Деревянко</a:t>
            </a:r>
            <a:r>
              <a:rPr lang="uk-UA" sz="2000" dirty="0"/>
              <a:t> В. В., </a:t>
            </a:r>
            <a:r>
              <a:rPr lang="uk-UA" sz="2000" dirty="0" err="1"/>
              <a:t>Стеценко</a:t>
            </a:r>
            <a:r>
              <a:rPr lang="uk-UA" sz="2000" dirty="0"/>
              <a:t> В. Г., Остапенко О. І., </a:t>
            </a:r>
            <a:r>
              <a:rPr lang="uk-UA" sz="2000" dirty="0" err="1"/>
              <a:t>Лакіза</a:t>
            </a:r>
            <a:r>
              <a:rPr lang="uk-UA" sz="2000" dirty="0"/>
              <a:t> О. М., </a:t>
            </a:r>
            <a:r>
              <a:rPr lang="uk-UA" sz="2000" dirty="0" err="1"/>
              <a:t>Косик</a:t>
            </a:r>
            <a:r>
              <a:rPr lang="uk-UA" sz="2000" dirty="0"/>
              <a:t> </a:t>
            </a:r>
            <a:r>
              <a:rPr lang="uk-UA" sz="2000" dirty="0" smtClean="0"/>
              <a:t>В</a:t>
            </a:r>
            <a:r>
              <a:rPr lang="uk-UA" sz="2000" dirty="0"/>
              <a:t>.  М.  та  інші);  «Рекомендовано  Міністерством  освіти  і  науки  України»  наказ </a:t>
            </a:r>
            <a:r>
              <a:rPr lang="uk-UA" sz="2000" dirty="0" smtClean="0"/>
              <a:t>Міністерства </a:t>
            </a:r>
            <a:r>
              <a:rPr lang="uk-UA" sz="2000" dirty="0"/>
              <a:t>освіти і науки України від 17.08.2022 року № 752. </a:t>
            </a:r>
            <a:endParaRPr lang="uk-UA" sz="2000" dirty="0" smtClean="0"/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mon.gov.ua/storage/app/media/zagalna%20serednya/Navchalni.prohramy/2021/14.07/Model.navch.prohr.5-9.klas.NUSH-poetap.z.2022/Fiz.kult.5-6.kl.Pedan.ta.in.22.08.2022.pdf</a:t>
            </a:r>
            <a:endParaRPr lang="uk-UA" sz="2000" dirty="0" smtClean="0"/>
          </a:p>
          <a:p>
            <a:endParaRPr lang="en-US" sz="2000" dirty="0"/>
          </a:p>
          <a:p>
            <a:r>
              <a:rPr lang="uk-UA" sz="2000" dirty="0"/>
              <a:t>Модельна навчальна програма . </a:t>
            </a:r>
            <a:r>
              <a:rPr lang="uk-UA" sz="2000" b="1" dirty="0"/>
              <a:t>«Фізична культура. 7-9 класи» </a:t>
            </a:r>
            <a:r>
              <a:rPr lang="uk-UA" sz="2000" dirty="0"/>
              <a:t>для закладів </a:t>
            </a:r>
          </a:p>
          <a:p>
            <a:r>
              <a:rPr lang="uk-UA" sz="2000" dirty="0"/>
              <a:t>загальної середньої освіти  (для пілотних закладів освіти) (авт. </a:t>
            </a:r>
            <a:r>
              <a:rPr lang="uk-UA" sz="2000" dirty="0" err="1"/>
              <a:t>Баженков</a:t>
            </a:r>
            <a:r>
              <a:rPr lang="uk-UA" sz="2000" dirty="0"/>
              <a:t> Є.В., </a:t>
            </a:r>
          </a:p>
          <a:p>
            <a:r>
              <a:rPr lang="uk-UA" sz="2000" dirty="0" err="1"/>
              <a:t>Коломоєць</a:t>
            </a:r>
            <a:r>
              <a:rPr lang="uk-UA" sz="2000" dirty="0"/>
              <a:t> Г.А., </a:t>
            </a:r>
            <a:r>
              <a:rPr lang="uk-UA" sz="2000" dirty="0" err="1"/>
              <a:t>Боляк</a:t>
            </a:r>
            <a:r>
              <a:rPr lang="uk-UA" sz="2000" dirty="0"/>
              <a:t> А.А., </a:t>
            </a:r>
            <a:r>
              <a:rPr lang="uk-UA" sz="2000" dirty="0" err="1"/>
              <a:t>Дутчак</a:t>
            </a:r>
            <a:r>
              <a:rPr lang="uk-UA" sz="2000" dirty="0"/>
              <a:t> М.В., </a:t>
            </a:r>
            <a:r>
              <a:rPr lang="uk-UA" sz="2000" dirty="0" err="1"/>
              <a:t>Дніпров</a:t>
            </a:r>
            <a:r>
              <a:rPr lang="uk-UA" sz="2000" dirty="0"/>
              <a:t> О.С., Бідний М.В., </a:t>
            </a:r>
            <a:r>
              <a:rPr lang="uk-UA" sz="2000" dirty="0" err="1"/>
              <a:t>Ребрина</a:t>
            </a:r>
            <a:r>
              <a:rPr lang="uk-UA" sz="2000" dirty="0"/>
              <a:t> А.А. </a:t>
            </a:r>
          </a:p>
          <a:p>
            <a:r>
              <a:rPr lang="uk-UA" sz="2000" dirty="0"/>
              <a:t>та  інші.).  Наказ  МОН  України  від  24.07.2023  №883,  якій  надано  гриф </a:t>
            </a:r>
          </a:p>
          <a:p>
            <a:r>
              <a:rPr lang="uk-UA" sz="2000" dirty="0"/>
              <a:t>«Рекомендовано МОН України». </a:t>
            </a:r>
          </a:p>
        </p:txBody>
      </p:sp>
    </p:spTree>
    <p:extLst>
      <p:ext uri="{BB962C8B-B14F-4D97-AF65-F5344CB8AC3E}">
        <p14:creationId xmlns:p14="http://schemas.microsoft.com/office/powerpoint/2010/main" val="51827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59" y="140355"/>
            <a:ext cx="87072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 Навчальна  </a:t>
            </a:r>
            <a:r>
              <a:rPr lang="uk-UA" sz="2000" dirty="0"/>
              <a:t>програма  </a:t>
            </a:r>
            <a:r>
              <a:rPr lang="uk-UA" sz="2000" b="1" dirty="0"/>
              <a:t>«Фізична  культура  в  школі»  7-9  класи,  Авт.  Т.  Ю. </a:t>
            </a:r>
          </a:p>
          <a:p>
            <a:r>
              <a:rPr lang="uk-UA" sz="2000" b="1" dirty="0" err="1"/>
              <a:t>Круцевич</a:t>
            </a:r>
            <a:r>
              <a:rPr lang="uk-UA" sz="2000" b="1" dirty="0"/>
              <a:t>,</a:t>
            </a:r>
            <a:r>
              <a:rPr lang="uk-UA" sz="2000" dirty="0"/>
              <a:t> Л.А.</a:t>
            </a:r>
            <a:r>
              <a:rPr lang="uk-UA" sz="2000" dirty="0" err="1"/>
              <a:t>Галенко</a:t>
            </a:r>
            <a:r>
              <a:rPr lang="uk-UA" sz="2000" dirty="0"/>
              <a:t>, В.В.Дерев’янко та ін. </a:t>
            </a:r>
            <a:r>
              <a:rPr lang="uk-UA" sz="2000" dirty="0" smtClean="0"/>
              <a:t>Навчальні </a:t>
            </a:r>
            <a:r>
              <a:rPr lang="uk-UA" sz="2000" dirty="0"/>
              <a:t>програми, затверджені наказом Міністерства освіти і науки України від </a:t>
            </a:r>
            <a:r>
              <a:rPr lang="uk-UA" sz="2000" dirty="0" smtClean="0"/>
              <a:t>07.06.2017  </a:t>
            </a:r>
            <a:r>
              <a:rPr lang="uk-UA" sz="2000" dirty="0"/>
              <a:t>№  804.  Оновлена  групою  авторів  (зі  змінами,  внесеними  наказом </a:t>
            </a:r>
            <a:r>
              <a:rPr lang="uk-UA" sz="2000" dirty="0" smtClean="0"/>
              <a:t>Міністерства  </a:t>
            </a:r>
            <a:r>
              <a:rPr lang="uk-UA" sz="2000" dirty="0"/>
              <a:t>освіти  і  науки  України  від  03.08.2022  №  698    «Про  оновлені </a:t>
            </a:r>
            <a:r>
              <a:rPr lang="uk-UA" sz="2000" dirty="0" smtClean="0"/>
              <a:t>навчальні </a:t>
            </a:r>
            <a:r>
              <a:rPr lang="uk-UA" sz="2000" dirty="0"/>
              <a:t>програми для учнів 5-9 класів загальноосвітніх навчальних закладів». </a:t>
            </a:r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mon.gov.ua/storage/app/media/zagalna%20serednya/programy-5-9-klas/2022/08/15/navchalna.programa-2022.fizichna-kultura-6-9.pdf</a:t>
            </a:r>
            <a:endParaRPr lang="uk-UA" sz="2000" dirty="0" smtClean="0"/>
          </a:p>
          <a:p>
            <a:r>
              <a:rPr lang="uk-UA" sz="2000" dirty="0" smtClean="0"/>
              <a:t>Навчальна </a:t>
            </a:r>
            <a:r>
              <a:rPr lang="uk-UA" sz="2000" dirty="0"/>
              <a:t>програма «</a:t>
            </a:r>
            <a:r>
              <a:rPr lang="uk-UA" sz="2000" b="1" dirty="0"/>
              <a:t>Фізична культура в школі» 10-11 класи</a:t>
            </a:r>
            <a:r>
              <a:rPr lang="uk-UA" sz="2000" dirty="0"/>
              <a:t>. Авт. М.В. </a:t>
            </a:r>
            <a:r>
              <a:rPr lang="uk-UA" sz="2000" dirty="0" err="1"/>
              <a:t>Тимчик</a:t>
            </a:r>
            <a:r>
              <a:rPr lang="uk-UA" sz="2000" dirty="0"/>
              <a:t>, </a:t>
            </a:r>
            <a:r>
              <a:rPr lang="uk-UA" sz="2000" dirty="0" smtClean="0"/>
              <a:t>Є.Ю</a:t>
            </a:r>
            <a:r>
              <a:rPr lang="uk-UA" sz="2000" dirty="0"/>
              <a:t>.  </a:t>
            </a:r>
            <a:r>
              <a:rPr lang="uk-UA" sz="2000" dirty="0" err="1"/>
              <a:t>Алексєйчук</a:t>
            </a:r>
            <a:r>
              <a:rPr lang="uk-UA" sz="2000" dirty="0"/>
              <a:t>,  В.В.  </a:t>
            </a:r>
            <a:r>
              <a:rPr lang="uk-UA" sz="2000" dirty="0" err="1"/>
              <a:t>Деревянко</a:t>
            </a:r>
            <a:r>
              <a:rPr lang="uk-UA" sz="2000" dirty="0"/>
              <a:t>,  В.М.  Єрмолова,  В.О.</a:t>
            </a:r>
            <a:r>
              <a:rPr lang="uk-UA" sz="2000" dirty="0" err="1"/>
              <a:t>Сілкова</a:t>
            </a:r>
            <a:r>
              <a:rPr lang="uk-UA" sz="2000" dirty="0"/>
              <a:t>.  Оновлена    (зі </a:t>
            </a:r>
            <a:r>
              <a:rPr lang="uk-UA" sz="2000" dirty="0" smtClean="0"/>
              <a:t>змінами</a:t>
            </a:r>
            <a:r>
              <a:rPr lang="uk-UA" sz="2000" dirty="0"/>
              <a:t>, внесеними наказом Міністерства освіти і науки України  від 03.08.2022 № </a:t>
            </a:r>
            <a:r>
              <a:rPr lang="uk-UA" sz="2000" dirty="0" smtClean="0"/>
              <a:t>698).</a:t>
            </a:r>
            <a:endParaRPr lang="uk-UA" sz="2000" dirty="0"/>
          </a:p>
          <a:p>
            <a:r>
              <a:rPr lang="uk-UA" sz="2000" dirty="0" smtClean="0"/>
              <a:t>Навчальна </a:t>
            </a:r>
            <a:r>
              <a:rPr lang="uk-UA" sz="2000" dirty="0"/>
              <a:t>програма </a:t>
            </a:r>
            <a:r>
              <a:rPr lang="uk-UA" sz="2000" b="1" dirty="0"/>
              <a:t>«Фізична культура» 10-11 класи (профільний рівень</a:t>
            </a:r>
            <a:r>
              <a:rPr lang="uk-UA" sz="2000" dirty="0"/>
              <a:t>). Авт. </a:t>
            </a:r>
            <a:r>
              <a:rPr lang="uk-UA" sz="2000" dirty="0" smtClean="0"/>
              <a:t>В.М</a:t>
            </a:r>
            <a:r>
              <a:rPr lang="uk-UA" sz="2000" dirty="0"/>
              <a:t>.  Єрмолова,  В.В.  </a:t>
            </a:r>
            <a:r>
              <a:rPr lang="uk-UA" sz="2000" dirty="0" err="1"/>
              <a:t>Деревянко</a:t>
            </a:r>
            <a:r>
              <a:rPr lang="uk-UA" sz="2000" dirty="0"/>
              <a:t>,  І.  Р.</a:t>
            </a:r>
            <a:r>
              <a:rPr lang="uk-UA" sz="2000" dirty="0" err="1"/>
              <a:t>Захарчук</a:t>
            </a:r>
            <a:r>
              <a:rPr lang="uk-UA" sz="2000" dirty="0"/>
              <a:t>,  В.О.</a:t>
            </a:r>
            <a:r>
              <a:rPr lang="uk-UA" sz="2000" dirty="0" err="1"/>
              <a:t>Сілкова</a:t>
            </a:r>
            <a:r>
              <a:rPr lang="uk-UA" sz="2000" dirty="0"/>
              <a:t>,  М.В.  </a:t>
            </a:r>
            <a:r>
              <a:rPr lang="uk-UA" sz="2000" dirty="0" err="1"/>
              <a:t>Тимчик</a:t>
            </a:r>
            <a:r>
              <a:rPr lang="uk-UA" sz="2000" dirty="0"/>
              <a:t>.  (зі </a:t>
            </a:r>
            <a:r>
              <a:rPr lang="uk-UA" sz="2000" dirty="0" smtClean="0"/>
              <a:t>змінами</a:t>
            </a:r>
            <a:r>
              <a:rPr lang="uk-UA" sz="2000" dirty="0"/>
              <a:t>, внесеними наказом Міністерства освіти і науки України  від 03.08.2022 № </a:t>
            </a:r>
            <a:r>
              <a:rPr lang="uk-UA" sz="2000" dirty="0" smtClean="0"/>
              <a:t>698</a:t>
            </a:r>
            <a:r>
              <a:rPr lang="uk-UA" sz="2000" dirty="0"/>
              <a:t>); </a:t>
            </a:r>
          </a:p>
          <a:p>
            <a:pPr algn="ctr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mon.gov.ua/ua/osvita/zagalna-serednya-osvita/navchalni-programi/navchalni-programi-dlya-10-11-klasiv</a:t>
            </a:r>
            <a:endParaRPr lang="uk-UA" sz="2000" dirty="0" smtClean="0"/>
          </a:p>
          <a:p>
            <a:pPr algn="ctr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5675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pervisor\Downloads\Screenshot 2022-08-30 at 07-15-11 Fiz.kult.5-6.kl.Pedan.ta.in.22.08.2022.pdf.png"/>
          <p:cNvPicPr>
            <a:picLocks noChangeAspect="1" noChangeArrowheads="1"/>
          </p:cNvPicPr>
          <p:nvPr/>
        </p:nvPicPr>
        <p:blipFill rotWithShape="1">
          <a:blip r:embed="rId2"/>
          <a:srcRect l="17078" r="17080"/>
          <a:stretch/>
        </p:blipFill>
        <p:spPr bwMode="auto">
          <a:xfrm>
            <a:off x="463681" y="0"/>
            <a:ext cx="8412140" cy="6216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04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181" y="178645"/>
            <a:ext cx="884374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Модельна  програма  «Фізична  культура.  5-6  класи»  передбачає  опанування </a:t>
            </a:r>
          </a:p>
          <a:p>
            <a:r>
              <a:rPr lang="uk-UA" sz="2000" dirty="0"/>
              <a:t>учнями 5-6-х класів 12-16 варіативних модулів упродовж навчального року. </a:t>
            </a:r>
          </a:p>
          <a:p>
            <a:r>
              <a:rPr lang="uk-UA" sz="2000" dirty="0"/>
              <a:t>Повна зміна варіативних модулів відбувається двічі за семестр та чотири  рази </a:t>
            </a:r>
          </a:p>
          <a:p>
            <a:r>
              <a:rPr lang="uk-UA" sz="2000" dirty="0"/>
              <a:t>в рік. Вибір варіативного модулю учнями відбувається завчасно до початку кожної </a:t>
            </a:r>
            <a:r>
              <a:rPr lang="uk-UA" sz="2000" dirty="0" smtClean="0"/>
              <a:t>чверті/триместру  </a:t>
            </a:r>
            <a:r>
              <a:rPr lang="uk-UA" sz="2000" dirty="0"/>
              <a:t>із  3-4  модулів,  після  попереднього  ознайомлення  з  їх </a:t>
            </a:r>
            <a:r>
              <a:rPr lang="uk-UA" sz="2000" dirty="0" smtClean="0"/>
              <a:t>особливостями</a:t>
            </a:r>
            <a:r>
              <a:rPr lang="uk-UA" sz="2000" dirty="0"/>
              <a:t>. </a:t>
            </a:r>
          </a:p>
          <a:p>
            <a:r>
              <a:rPr lang="uk-UA" sz="2000" dirty="0"/>
              <a:t>З метою формування знань та вмінь, необхідних для опанування  обраних </a:t>
            </a:r>
          </a:p>
          <a:p>
            <a:r>
              <a:rPr lang="uk-UA" sz="2000" dirty="0"/>
              <a:t>варіативних  модулів,  для  учнів  5-6  класів  на  початку  кожної  чверті  доцільно </a:t>
            </a:r>
            <a:r>
              <a:rPr lang="uk-UA" sz="2000" dirty="0" smtClean="0"/>
              <a:t>запланувати    </a:t>
            </a:r>
            <a:r>
              <a:rPr lang="uk-UA" sz="2000" dirty="0"/>
              <a:t>цикл  із  9  уроків  з  почерговим  вивченням  одного  виду  спорту  та </a:t>
            </a:r>
            <a:r>
              <a:rPr lang="uk-UA" sz="2000" dirty="0" smtClean="0"/>
              <a:t>ознайомленням </a:t>
            </a:r>
            <a:r>
              <a:rPr lang="uk-UA" sz="2000" dirty="0"/>
              <a:t>з іншими двома, а на наступному уроці обираємо інший домінуючий </a:t>
            </a:r>
            <a:r>
              <a:rPr lang="uk-UA" sz="2000" dirty="0" smtClean="0"/>
              <a:t>варіативний </a:t>
            </a:r>
            <a:r>
              <a:rPr lang="uk-UA" sz="2000" dirty="0"/>
              <a:t>модуль до часу, поки учні не опанують правила та технічні елементи </a:t>
            </a:r>
            <a:r>
              <a:rPr lang="uk-UA" sz="2000" dirty="0" smtClean="0"/>
              <a:t>трьох </a:t>
            </a:r>
            <a:r>
              <a:rPr lang="uk-UA" sz="2000" dirty="0"/>
              <a:t>модулів. Зазначу, що три обрані модулі мають бути представлені на кожному </a:t>
            </a:r>
            <a:r>
              <a:rPr lang="uk-UA" sz="2000" dirty="0" smtClean="0"/>
              <a:t>уроці</a:t>
            </a:r>
            <a:r>
              <a:rPr lang="uk-UA" sz="2000" dirty="0"/>
              <a:t>. Варіативні модулі протягом навчального року не можуть повторюватись. </a:t>
            </a:r>
          </a:p>
          <a:p>
            <a:r>
              <a:rPr lang="uk-UA" sz="2000" dirty="0"/>
              <a:t>У шостому класі продовжується навчання відповідно до концепції модельної </a:t>
            </a:r>
          </a:p>
          <a:p>
            <a:r>
              <a:rPr lang="uk-UA" sz="2000" dirty="0"/>
              <a:t>навчальної  програми,  поглиблюється  опрацювання  учнями  концептуальних </a:t>
            </a:r>
          </a:p>
          <a:p>
            <a:r>
              <a:rPr lang="uk-UA" sz="2000" dirty="0"/>
              <a:t>програмних засад 5 класу. Наступність у навчанні фізичної культури зберігається </a:t>
            </a:r>
            <a:r>
              <a:rPr lang="uk-UA" sz="2000" dirty="0" smtClean="0"/>
              <a:t>також </a:t>
            </a:r>
            <a:r>
              <a:rPr lang="uk-UA" sz="2000" dirty="0"/>
              <a:t>у вимогах програми щодо очікуваних результатів навчання. </a:t>
            </a:r>
          </a:p>
          <a:p>
            <a:r>
              <a:rPr lang="uk-UA" sz="2000" dirty="0"/>
              <a:t>Логіка  навчального  матеріалу  структурована  таким  чином,  щоб  зберегти </a:t>
            </a:r>
          </a:p>
          <a:p>
            <a:r>
              <a:rPr lang="uk-UA" sz="2000" dirty="0"/>
              <a:t>наступність і послідовність вивчення тем від 5 до 6 класу. </a:t>
            </a:r>
          </a:p>
        </p:txBody>
      </p:sp>
    </p:spTree>
    <p:extLst>
      <p:ext uri="{BB962C8B-B14F-4D97-AF65-F5344CB8AC3E}">
        <p14:creationId xmlns:p14="http://schemas.microsoft.com/office/powerpoint/2010/main" val="390492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88" y="0"/>
            <a:ext cx="9144000" cy="646331"/>
          </a:xfrm>
          <a:prstGeom prst="rect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КРИТЕРІЇ ВІДБОРУ ВАРІАТИВНИХ МОДУЛІВ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1791420"/>
            <a:ext cx="2071586" cy="20673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5196" y="3817956"/>
            <a:ext cx="1993629" cy="20049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98576" y="1782118"/>
            <a:ext cx="2037032" cy="20517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87563" y="3844665"/>
            <a:ext cx="1994994" cy="20517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142148"/>
            <a:ext cx="200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Матеріально-технічна база</a:t>
            </a:r>
            <a:endParaRPr lang="uk-UA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65196" y="3912474"/>
            <a:ext cx="207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Регіональні спортивні традиції</a:t>
            </a:r>
            <a:endParaRPr lang="uk-UA" sz="2400" i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698576" y="1966784"/>
            <a:ext cx="20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Кадрове забезпечення</a:t>
            </a:r>
            <a:endParaRPr lang="uk-UA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738706" y="4158696"/>
            <a:ext cx="20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Бажання учнів</a:t>
            </a:r>
            <a:endParaRPr lang="uk-UA" sz="2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92926" y="1383678"/>
            <a:ext cx="64815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763251" y="1474151"/>
            <a:ext cx="21809" cy="2343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52120" y="1474150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431658" y="1474151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27984" y="646331"/>
            <a:ext cx="0" cy="7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347864" y="1412776"/>
            <a:ext cx="0" cy="23698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3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6"/>
          <p:cNvSpPr txBox="1">
            <a:spLocks noGrp="1"/>
          </p:cNvSpPr>
          <p:nvPr>
            <p:ph type="title"/>
          </p:nvPr>
        </p:nvSpPr>
        <p:spPr>
          <a:xfrm>
            <a:off x="-15624" y="22940"/>
            <a:ext cx="9143999" cy="108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Календарно-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тематичне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планування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уроків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посеместрове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річне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4000" b="1" dirty="0">
              <a:solidFill>
                <a:srgbClr val="3A5B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7" name="Google Shape;847;p46"/>
          <p:cNvSpPr txBox="1">
            <a:spLocks noGrp="1"/>
          </p:cNvSpPr>
          <p:nvPr>
            <p:ph type="body" idx="1"/>
          </p:nvPr>
        </p:nvSpPr>
        <p:spPr>
          <a:xfrm>
            <a:off x="23398" y="1268760"/>
            <a:ext cx="8767293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866" lvl="0" indent="-34286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КТП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основі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9600" dirty="0"/>
          </a:p>
          <a:p>
            <a:pPr marL="342866" lvl="0" indent="-342866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SzPct val="75000"/>
              <a:buFont typeface="Noto Sans Symbols"/>
              <a:buChar char="✔"/>
            </a:pP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планів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ЗНЗ та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структури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навчального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року;</a:t>
            </a:r>
            <a:endParaRPr sz="9600" dirty="0"/>
          </a:p>
          <a:p>
            <a:pPr marL="342866" lvl="0" indent="-342866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SzPct val="75000"/>
              <a:buFont typeface="Noto Sans Symbols"/>
              <a:buChar char="✔"/>
            </a:pP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чинних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866" lvl="0" indent="-342866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SzPct val="75000"/>
              <a:buFont typeface="Noto Sans Symbols"/>
              <a:buChar char="✔"/>
            </a:pP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підручників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9600" dirty="0"/>
          </a:p>
          <a:p>
            <a:pPr marL="342866" lvl="0" indent="-342866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SzPct val="75000"/>
              <a:buFont typeface="Noto Sans Symbols"/>
              <a:buChar char="✔"/>
            </a:pP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 календаря.</a:t>
            </a:r>
            <a:endParaRPr sz="9600" dirty="0"/>
          </a:p>
          <a:p>
            <a:pPr marL="457155" lvl="1" indent="-457155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⮚"/>
            </a:pP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Календарно-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тематичне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поурочне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планування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вчителем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довільній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формі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, у тому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числі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використанням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друкованих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електронних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джерел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600" dirty="0"/>
          </a:p>
          <a:p>
            <a:pPr marL="457155" lvl="1" indent="-457155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⮚"/>
            </a:pP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Формат,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обсяг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, структура,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зміст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оформлення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календарно-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тематичних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планів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поурочних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планів-конспектів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є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індивідуальною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справою учителя.</a:t>
            </a:r>
            <a:endParaRPr sz="9600" dirty="0"/>
          </a:p>
          <a:p>
            <a:pPr marL="342866" lvl="0" indent="-19015" algn="l" rtl="0">
              <a:lnSpc>
                <a:spcPct val="120000"/>
              </a:lnSpc>
              <a:spcBef>
                <a:spcPts val="1360"/>
              </a:spcBef>
              <a:spcAft>
                <a:spcPts val="0"/>
              </a:spcAft>
              <a:buSzPct val="75000"/>
              <a:buFont typeface="Noto Sans Symbols"/>
              <a:buNone/>
            </a:pPr>
            <a:endParaRPr sz="8000" b="1" dirty="0"/>
          </a:p>
          <a:p>
            <a:pPr marL="342866" lvl="0" indent="-19015" algn="l" rtl="0">
              <a:lnSpc>
                <a:spcPct val="120000"/>
              </a:lnSpc>
              <a:spcBef>
                <a:spcPts val="1360"/>
              </a:spcBef>
              <a:spcAft>
                <a:spcPts val="0"/>
              </a:spcAft>
              <a:buSzPct val="75000"/>
              <a:buFont typeface="Noto Sans Symbols"/>
              <a:buNone/>
            </a:pPr>
            <a:endParaRPr sz="8000" b="1" dirty="0"/>
          </a:p>
          <a:p>
            <a:pPr marL="342866" lvl="0" indent="-51400" algn="l" rtl="0">
              <a:lnSpc>
                <a:spcPct val="120000"/>
              </a:lnSpc>
              <a:spcBef>
                <a:spcPts val="1224"/>
              </a:spcBef>
              <a:spcAft>
                <a:spcPts val="0"/>
              </a:spcAft>
              <a:buSzPct val="75000"/>
              <a:buFont typeface="Noto Sans Symbols"/>
              <a:buNone/>
            </a:pPr>
            <a:endParaRPr sz="7200" dirty="0"/>
          </a:p>
          <a:p>
            <a:pPr marL="342866" lvl="0" indent="-11617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75000"/>
              <a:buNone/>
            </a:pPr>
            <a:endParaRPr sz="5600" dirty="0"/>
          </a:p>
          <a:p>
            <a:pPr marL="342866" lvl="0" indent="-11617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75000"/>
              <a:buFont typeface="Noto Sans Symbols"/>
              <a:buNone/>
            </a:pPr>
            <a:endParaRPr sz="5600" dirty="0"/>
          </a:p>
          <a:p>
            <a:pPr marL="342866" lvl="0" indent="-11617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75000"/>
              <a:buNone/>
            </a:pPr>
            <a:endParaRPr sz="5600" dirty="0"/>
          </a:p>
          <a:p>
            <a:pPr marL="342866" lvl="0" indent="-164748" algn="l" rtl="0">
              <a:lnSpc>
                <a:spcPct val="120000"/>
              </a:lnSpc>
              <a:spcBef>
                <a:spcPts val="748"/>
              </a:spcBef>
              <a:spcAft>
                <a:spcPts val="0"/>
              </a:spcAft>
              <a:buSzPct val="75000"/>
              <a:buNone/>
            </a:pPr>
            <a:endParaRPr sz="4400" dirty="0"/>
          </a:p>
          <a:p>
            <a:pPr marL="342866" lvl="0" indent="-164748" algn="l" rtl="0">
              <a:lnSpc>
                <a:spcPct val="120000"/>
              </a:lnSpc>
              <a:spcBef>
                <a:spcPts val="748"/>
              </a:spcBef>
              <a:spcAft>
                <a:spcPts val="0"/>
              </a:spcAft>
              <a:buSzPct val="75000"/>
              <a:buNone/>
            </a:pPr>
            <a:endParaRPr sz="4400" dirty="0"/>
          </a:p>
          <a:p>
            <a:pPr marL="342866" lvl="0" indent="-164748" algn="l" rtl="0">
              <a:lnSpc>
                <a:spcPct val="120000"/>
              </a:lnSpc>
              <a:spcBef>
                <a:spcPts val="748"/>
              </a:spcBef>
              <a:spcAft>
                <a:spcPts val="0"/>
              </a:spcAft>
              <a:buSzPct val="75000"/>
              <a:buNone/>
            </a:pP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8684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731" y="0"/>
            <a:ext cx="7649234" cy="149961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Формування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учнів</a:t>
            </a:r>
            <a:r>
              <a:rPr lang="ru-RU" dirty="0">
                <a:solidFill>
                  <a:srgbClr val="002060"/>
                </a:solidFill>
              </a:rPr>
              <a:t>/</a:t>
            </a:r>
            <a:r>
              <a:rPr lang="ru-RU" dirty="0" err="1">
                <a:solidFill>
                  <a:srgbClr val="002060"/>
                </a:solidFill>
              </a:rPr>
              <a:t>учениць</a:t>
            </a:r>
            <a:r>
              <a:rPr lang="ru-RU" dirty="0">
                <a:solidFill>
                  <a:srgbClr val="002060"/>
                </a:solidFill>
              </a:rPr>
              <a:t> компетентностей та </a:t>
            </a:r>
            <a:r>
              <a:rPr lang="ru-RU" dirty="0" err="1">
                <a:solidFill>
                  <a:srgbClr val="002060"/>
                </a:solidFill>
              </a:rPr>
              <a:t>базових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знань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166" y="2042583"/>
            <a:ext cx="4483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З </a:t>
            </a:r>
            <a:r>
              <a:rPr lang="ru-RU" sz="2400" dirty="0" err="1">
                <a:solidFill>
                  <a:srgbClr val="002060"/>
                </a:solidFill>
              </a:rPr>
              <a:t>компетентнісним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потенціалом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освітньої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галузі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фізичної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культури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базовими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знаннями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слід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ознайомитися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 </a:t>
            </a:r>
            <a:r>
              <a:rPr lang="ru-RU" sz="2400" dirty="0" err="1">
                <a:solidFill>
                  <a:srgbClr val="FF0000"/>
                </a:solidFill>
              </a:rPr>
              <a:t>додатку</a:t>
            </a:r>
            <a:r>
              <a:rPr lang="ru-RU" sz="2400" dirty="0">
                <a:solidFill>
                  <a:srgbClr val="FF0000"/>
                </a:solidFill>
              </a:rPr>
              <a:t> 21 </a:t>
            </a:r>
            <a:r>
              <a:rPr lang="ru-RU" sz="2400" dirty="0">
                <a:solidFill>
                  <a:srgbClr val="002060"/>
                </a:solidFill>
              </a:rPr>
              <a:t>до </a:t>
            </a:r>
            <a:r>
              <a:rPr lang="ru-RU" sz="2400" dirty="0" smtClean="0">
                <a:solidFill>
                  <a:srgbClr val="002060"/>
                </a:solidFill>
              </a:rPr>
              <a:t>Державного стандарту </a:t>
            </a:r>
            <a:r>
              <a:rPr lang="ru-RU" sz="2400" dirty="0" err="1" smtClean="0">
                <a:solidFill>
                  <a:srgbClr val="002060"/>
                </a:solidFill>
              </a:rPr>
              <a:t>базової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середньої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освіти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E:\Атестація 2018-2019\5b8e4f664de9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476" y="1773288"/>
            <a:ext cx="4143524" cy="2846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88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2266</Words>
  <Application>Microsoft Office PowerPoint</Application>
  <PresentationFormat>Экран (4:3)</PresentationFormat>
  <Paragraphs>183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Презентация PowerPoint</vt:lpstr>
      <vt:lpstr> Нова українська школа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Календарно-тематичне планування уроків  (посеместрове  або  річне)</vt:lpstr>
      <vt:lpstr>Формування в учнів/учениць компетентностей та базових знань </vt:lpstr>
      <vt:lpstr>Обов’язкові результати навчання освітньої галузі фізичної культури</vt:lpstr>
      <vt:lpstr>Логіка навчального матеріалу</vt:lpstr>
      <vt:lpstr>Змістове наповнення варіативної складової</vt:lpstr>
      <vt:lpstr>Презентация PowerPoint</vt:lpstr>
      <vt:lpstr>Види оцінювання результатів навчання учнів</vt:lpstr>
      <vt:lpstr>Презентация PowerPoint</vt:lpstr>
      <vt:lpstr>Презентация PowerPoint</vt:lpstr>
      <vt:lpstr>Самооцінювання</vt:lpstr>
      <vt:lpstr>Оцінювання навчальних досягнень учнів з особливими освітніми потребами</vt:lpstr>
      <vt:lpstr>Презентация PowerPoint</vt:lpstr>
      <vt:lpstr>Ведення класного журналу </vt:lpstr>
      <vt:lpstr>Розподіл учнів на медичні групи  на уроках фізичної культури</vt:lpstr>
      <vt:lpstr>Медико-педагогічний контроль </vt:lpstr>
      <vt:lpstr>Медико-педагогічний контроль </vt:lpstr>
      <vt:lpstr>Правила безпеки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GREY78</cp:lastModifiedBy>
  <cp:revision>96</cp:revision>
  <dcterms:created xsi:type="dcterms:W3CDTF">2016-11-18T14:12:19Z</dcterms:created>
  <dcterms:modified xsi:type="dcterms:W3CDTF">2023-08-26T15:57:25Z</dcterms:modified>
</cp:coreProperties>
</file>